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pGKT7DNcvdgcAsnVIMCQBirO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p:scale>
          <a:sx n="92" d="100"/>
          <a:sy n="92" d="100"/>
        </p:scale>
        <p:origin x="2728"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Calibri"/>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Calibri"/>
              <a:buNone/>
              <a:defRPr sz="35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Calibri"/>
                <a:ea typeface="Calibri"/>
                <a:cs typeface="Calibri"/>
                <a:sym typeface="Calibri"/>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nccareers.org" TargetMode="External"/><Relationship Id="rId4" Type="http://schemas.openxmlformats.org/officeDocument/2006/relationships/hyperlink" Target="https://nccareers.org/find-career/reality-che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dirty="0">
                <a:solidFill>
                  <a:srgbClr val="FFFFFF"/>
                </a:solidFill>
                <a:latin typeface="Calibri"/>
                <a:ea typeface="Calibri"/>
                <a:cs typeface="Calibri"/>
                <a:sym typeface="Calibri"/>
              </a:rPr>
              <a:t>4-5</a:t>
            </a:r>
            <a:endParaRPr sz="2800" b="1" i="0" u="none" strike="noStrike" cap="none" dirty="0">
              <a:solidFill>
                <a:srgbClr val="FFFFFF"/>
              </a:solidFill>
              <a:latin typeface="Calibri"/>
              <a:ea typeface="Calibri"/>
              <a:cs typeface="Calibri"/>
              <a:sym typeface="Calibri"/>
            </a:endParaRPr>
          </a:p>
        </p:txBody>
      </p:sp>
      <p:sp>
        <p:nvSpPr>
          <p:cNvPr id="85" name="Google Shape;85;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Calibri"/>
                <a:ea typeface="Calibri"/>
                <a:cs typeface="Calibri"/>
                <a:sym typeface="Calibri"/>
              </a:rPr>
              <a:t>45-60</a:t>
            </a:r>
            <a:r>
              <a:rPr lang="en-US" sz="1200" b="1" i="0" u="none" strike="noStrike" cap="none">
                <a:solidFill>
                  <a:srgbClr val="FFFFFF"/>
                </a:solidFill>
                <a:latin typeface="Calibri"/>
                <a:ea typeface="Calibri"/>
                <a:cs typeface="Calibri"/>
                <a:sym typeface="Calibri"/>
              </a:rPr>
              <a:t> min</a:t>
            </a:r>
            <a:endParaRPr sz="1200" b="1" i="0" u="none" strike="noStrike" cap="none">
              <a:solidFill>
                <a:srgbClr val="FFFFFF"/>
              </a:solidFill>
              <a:latin typeface="Calibri"/>
              <a:ea typeface="Calibri"/>
              <a:cs typeface="Calibri"/>
              <a:sym typeface="Calibri"/>
            </a:endParaRPr>
          </a:p>
        </p:txBody>
      </p:sp>
      <p:sp>
        <p:nvSpPr>
          <p:cNvPr id="86" name="Google Shape;86;p1"/>
          <p:cNvSpPr/>
          <p:nvPr/>
        </p:nvSpPr>
        <p:spPr>
          <a:xfrm>
            <a:off x="210350" y="1137775"/>
            <a:ext cx="24498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LEARNING OUTCOMES</a:t>
            </a:r>
            <a:endParaRPr sz="1600" b="0" i="0" u="none" strike="noStrike" cap="none">
              <a:solidFill>
                <a:srgbClr val="000000"/>
              </a:solidFill>
              <a:latin typeface="Arial"/>
              <a:ea typeface="Arial"/>
              <a:cs typeface="Arial"/>
              <a:sym typeface="Arial"/>
            </a:endParaRPr>
          </a:p>
        </p:txBody>
      </p:sp>
      <p:sp>
        <p:nvSpPr>
          <p:cNvPr id="87" name="Google Shape;87;p1"/>
          <p:cNvSpPr/>
          <p:nvPr/>
        </p:nvSpPr>
        <p:spPr>
          <a:xfrm>
            <a:off x="210350" y="2028300"/>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INTRODUCTION</a:t>
            </a:r>
            <a:endParaRPr sz="1600" b="0" i="0" u="none" strike="noStrike" cap="none">
              <a:solidFill>
                <a:srgbClr val="000000"/>
              </a:solidFill>
              <a:latin typeface="Arial"/>
              <a:ea typeface="Arial"/>
              <a:cs typeface="Arial"/>
              <a:sym typeface="Arial"/>
            </a:endParaRPr>
          </a:p>
        </p:txBody>
      </p:sp>
      <p:sp>
        <p:nvSpPr>
          <p:cNvPr id="88" name="Google Shape;88;p1"/>
          <p:cNvSpPr/>
          <p:nvPr/>
        </p:nvSpPr>
        <p:spPr>
          <a:xfrm>
            <a:off x="210350" y="4100650"/>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ACTIVITY</a:t>
            </a:r>
            <a:endParaRPr sz="1600" b="0" i="0" u="none" strike="noStrike" cap="none">
              <a:solidFill>
                <a:srgbClr val="000000"/>
              </a:solidFill>
              <a:latin typeface="Arial"/>
              <a:ea typeface="Arial"/>
              <a:cs typeface="Arial"/>
              <a:sym typeface="Arial"/>
            </a:endParaRPr>
          </a:p>
        </p:txBody>
      </p:sp>
      <p:sp>
        <p:nvSpPr>
          <p:cNvPr id="89" name="Google Shape;89;p1"/>
          <p:cNvSpPr/>
          <p:nvPr/>
        </p:nvSpPr>
        <p:spPr>
          <a:xfrm>
            <a:off x="210350" y="5602325"/>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DISCUSSION/REFLECTION</a:t>
            </a:r>
            <a:endParaRPr sz="1600" b="0" i="0" u="none" strike="noStrike" cap="none">
              <a:solidFill>
                <a:srgbClr val="000000"/>
              </a:solidFill>
              <a:latin typeface="Arial"/>
              <a:ea typeface="Arial"/>
              <a:cs typeface="Arial"/>
              <a:sym typeface="Arial"/>
            </a:endParaRPr>
          </a:p>
        </p:txBody>
      </p:sp>
      <p:sp>
        <p:nvSpPr>
          <p:cNvPr id="90" name="Google Shape;90;p1"/>
          <p:cNvSpPr txBox="1"/>
          <p:nvPr/>
        </p:nvSpPr>
        <p:spPr>
          <a:xfrm>
            <a:off x="266050" y="1459863"/>
            <a:ext cx="3842100" cy="5232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rgbClr val="000000"/>
                </a:solidFill>
                <a:latin typeface="Calibri"/>
                <a:ea typeface="Calibri"/>
                <a:cs typeface="Calibri"/>
                <a:sym typeface="Calibri"/>
              </a:rPr>
              <a:t>Students will begin connecting lifestyle choices to budget needs and occupations that will help achieve their desired lifestyle.</a:t>
            </a:r>
            <a:endParaRPr sz="1100" b="0" i="0" u="none" strike="noStrike" cap="none">
              <a:solidFill>
                <a:srgbClr val="000000"/>
              </a:solidFill>
              <a:latin typeface="Calibri"/>
              <a:ea typeface="Calibri"/>
              <a:cs typeface="Calibri"/>
              <a:sym typeface="Calibri"/>
            </a:endParaRPr>
          </a:p>
        </p:txBody>
      </p:sp>
      <p:sp>
        <p:nvSpPr>
          <p:cNvPr id="91" name="Google Shape;91;p1"/>
          <p:cNvSpPr txBox="1"/>
          <p:nvPr/>
        </p:nvSpPr>
        <p:spPr>
          <a:xfrm>
            <a:off x="266050" y="2330025"/>
            <a:ext cx="3842100" cy="1708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rgbClr val="000000"/>
                </a:solidFill>
                <a:latin typeface="Calibri"/>
                <a:ea typeface="Calibri"/>
                <a:cs typeface="Calibri"/>
                <a:sym typeface="Calibri"/>
              </a:rPr>
              <a:t>Reality check is a tool that is used to help understand how the lifestyle chosen needs to be supported by an income. As students go through this activity, they will be introduced to many of the different expenses they will be responsible for and the different levels and amounts those choices cost. They can choose different areas of the state and watch those amounts change. At the end, students will see the necessary income for their lifestyle and begin researching careers that can help maintain their desired lifestyle.</a:t>
            </a:r>
            <a:endParaRPr sz="1100" b="0" i="0" u="none" strike="noStrike" cap="none">
              <a:solidFill>
                <a:srgbClr val="000000"/>
              </a:solidFill>
              <a:latin typeface="Calibri"/>
              <a:ea typeface="Calibri"/>
              <a:cs typeface="Calibri"/>
              <a:sym typeface="Calibri"/>
            </a:endParaRPr>
          </a:p>
        </p:txBody>
      </p:sp>
      <p:sp>
        <p:nvSpPr>
          <p:cNvPr id="92" name="Google Shape;92;p1"/>
          <p:cNvSpPr txBox="1"/>
          <p:nvPr/>
        </p:nvSpPr>
        <p:spPr>
          <a:xfrm>
            <a:off x="266050" y="4387600"/>
            <a:ext cx="3842100" cy="11544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14300" marR="0" lvl="0" indent="-114300" algn="l" rtl="0">
              <a:lnSpc>
                <a:spcPct val="100000"/>
              </a:lnSpc>
              <a:spcBef>
                <a:spcPts val="0"/>
              </a:spcBef>
              <a:spcAft>
                <a:spcPts val="0"/>
              </a:spcAft>
              <a:buClr>
                <a:srgbClr val="000000"/>
              </a:buClr>
              <a:buSzPts val="1100"/>
              <a:buFont typeface="Calibri"/>
              <a:buChar char="●"/>
            </a:pPr>
            <a:r>
              <a:rPr lang="en-US" sz="1100" b="1" i="0" u="sng" strike="noStrike" cap="none" dirty="0">
                <a:solidFill>
                  <a:schemeClr val="hlink"/>
                </a:solidFill>
                <a:latin typeface="Calibri"/>
                <a:ea typeface="Calibri"/>
                <a:cs typeface="Calibri"/>
                <a:sym typeface="Calibri"/>
                <a:hlinkClick r:id="rId4"/>
              </a:rPr>
              <a:t>Reality Check</a:t>
            </a:r>
            <a:endParaRPr sz="1100" b="1" i="0" u="none" strike="noStrike" cap="none" dirty="0">
              <a:solidFill>
                <a:srgbClr val="000000"/>
              </a:solidFill>
              <a:latin typeface="Calibri"/>
              <a:ea typeface="Calibri"/>
              <a:cs typeface="Calibri"/>
              <a:sym typeface="Calibri"/>
            </a:endParaRPr>
          </a:p>
          <a:p>
            <a:pPr marL="11430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rgbClr val="000000"/>
                </a:solidFill>
                <a:latin typeface="Calibri"/>
                <a:ea typeface="Calibri"/>
                <a:cs typeface="Calibri"/>
                <a:sym typeface="Calibri"/>
              </a:rPr>
              <a:t>Students will complete the Reality Check online tool.  Allow students to select whatever options they want so they have a true picture of what it takes to sustain different lifestyles. </a:t>
            </a:r>
            <a:endParaRPr sz="11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800" b="0" i="0" u="none" strike="noStrike" cap="none" dirty="0">
              <a:solidFill>
                <a:srgbClr val="000000"/>
              </a:solidFill>
              <a:latin typeface="Calibri"/>
              <a:ea typeface="Calibri"/>
              <a:cs typeface="Calibri"/>
              <a:sym typeface="Calibri"/>
            </a:endParaRPr>
          </a:p>
          <a:p>
            <a:pPr marL="114300" marR="0" lvl="0" indent="-114300" algn="l" rtl="0">
              <a:lnSpc>
                <a:spcPct val="100000"/>
              </a:lnSpc>
              <a:spcBef>
                <a:spcPts val="0"/>
              </a:spcBef>
              <a:spcAft>
                <a:spcPts val="0"/>
              </a:spcAft>
              <a:buClr>
                <a:srgbClr val="000000"/>
              </a:buClr>
              <a:buSzPts val="1100"/>
              <a:buFont typeface="Calibri"/>
              <a:buChar char="●"/>
            </a:pPr>
            <a:r>
              <a:rPr lang="en-US" sz="1100" dirty="0">
                <a:latin typeface="Calibri"/>
                <a:cs typeface="Calibri"/>
                <a:sym typeface="Calibri"/>
              </a:rPr>
              <a:t>Reality Check Worksheet</a:t>
            </a:r>
            <a:endParaRPr sz="1100" dirty="0">
              <a:latin typeface="Calibri"/>
              <a:cs typeface="Calibri"/>
              <a:sym typeface="Calibri"/>
            </a:endParaRPr>
          </a:p>
        </p:txBody>
      </p:sp>
      <p:sp>
        <p:nvSpPr>
          <p:cNvPr id="93" name="Google Shape;93;p1"/>
          <p:cNvSpPr txBox="1"/>
          <p:nvPr/>
        </p:nvSpPr>
        <p:spPr>
          <a:xfrm>
            <a:off x="266050" y="5928275"/>
            <a:ext cx="3842100" cy="25050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What are some of the pros/cons of renting vs owning a home?</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Did you tend to choose options on the lower, higher or in the middle? What impact did your choices have on your budget?</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Did you select a lot of the extra expenses? Do you think the extra expenses would be easy to give up if you needed to lessen your expenses to make your budget work?</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What do you think would happen to your budget needs if:</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-you selected a different part of the state?</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-you changed the amount of kids you had?</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-you were married vs single?</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dirty="0">
                <a:solidFill>
                  <a:schemeClr val="dk1"/>
                </a:solidFill>
                <a:latin typeface="Calibri"/>
                <a:ea typeface="Calibri"/>
                <a:cs typeface="Calibri"/>
                <a:sym typeface="Calibri"/>
              </a:rPr>
              <a:t>Why did you choose the occupations that you wrote down?</a:t>
            </a:r>
            <a:endParaRPr sz="11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4325100" y="11616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a:solidFill>
                  <a:schemeClr val="lt1"/>
                </a:solidFill>
                <a:latin typeface="Georgia"/>
                <a:ea typeface="Georgia"/>
                <a:cs typeface="Georgia"/>
                <a:sym typeface="Georgia"/>
              </a:rPr>
              <a:t>DIRECTIONS</a:t>
            </a:r>
            <a:endParaRPr sz="1300" b="0" i="0" u="sng" strike="noStrike" cap="none">
              <a:solidFill>
                <a:schemeClr val="lt1"/>
              </a:solidFill>
              <a:latin typeface="Georgia"/>
              <a:ea typeface="Georgia"/>
              <a:cs typeface="Georgia"/>
              <a:sym typeface="Georgia"/>
            </a:endParaRPr>
          </a:p>
        </p:txBody>
      </p:sp>
      <p:sp>
        <p:nvSpPr>
          <p:cNvPr id="95" name="Google Shape;95;p1"/>
          <p:cNvSpPr txBox="1"/>
          <p:nvPr/>
        </p:nvSpPr>
        <p:spPr>
          <a:xfrm>
            <a:off x="4389300" y="1459863"/>
            <a:ext cx="2539500" cy="4987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Go to </a:t>
            </a:r>
            <a:r>
              <a:rPr lang="en-US" sz="1200" b="0" i="0" u="sng" strike="noStrike" cap="none" dirty="0">
                <a:solidFill>
                  <a:schemeClr val="lt1"/>
                </a:solidFill>
                <a:latin typeface="Georgia"/>
                <a:ea typeface="Georgia"/>
                <a:cs typeface="Georgia"/>
                <a:sym typeface="Georgia"/>
                <a:hlinkClick r:id="rId5">
                  <a:extLst>
                    <a:ext uri="{A12FA001-AC4F-418D-AE19-62706E023703}">
                      <ahyp:hlinkClr xmlns:ahyp="http://schemas.microsoft.com/office/drawing/2018/hyperlinkcolor" val="tx"/>
                    </a:ext>
                  </a:extLst>
                </a:hlinkClick>
              </a:rPr>
              <a:t>NCcareers.org</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a:t>
            </a:r>
            <a:r>
              <a:rPr lang="en-US" sz="1200" b="1" i="1" u="none" strike="noStrike" cap="none" dirty="0">
                <a:solidFill>
                  <a:schemeClr val="lt1"/>
                </a:solidFill>
                <a:latin typeface="Georgia"/>
                <a:ea typeface="Georgia"/>
                <a:cs typeface="Georgia"/>
                <a:sym typeface="Georgia"/>
              </a:rPr>
              <a:t>Find My Interests</a:t>
            </a:r>
            <a:endParaRPr sz="1200" b="1" i="1"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Click on </a:t>
            </a:r>
            <a:r>
              <a:rPr lang="en-US" sz="1200" b="1" i="1" u="none" strike="noStrike" cap="none" dirty="0">
                <a:solidFill>
                  <a:schemeClr val="lt1"/>
                </a:solidFill>
                <a:latin typeface="Georgia"/>
                <a:ea typeface="Georgia"/>
                <a:cs typeface="Georgia"/>
                <a:sym typeface="Georgia"/>
              </a:rPr>
              <a:t>Reality Check</a:t>
            </a:r>
            <a:endParaRPr sz="1200" b="1" i="1"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a:t>
            </a:r>
            <a:r>
              <a:rPr lang="en-US" sz="1200" b="1" i="1" u="none" strike="noStrike" cap="none" dirty="0">
                <a:solidFill>
                  <a:schemeClr val="lt1"/>
                </a:solidFill>
                <a:latin typeface="Georgia"/>
                <a:ea typeface="Georgia"/>
                <a:cs typeface="Georgia"/>
                <a:sym typeface="Georgia"/>
              </a:rPr>
              <a:t>Get Started</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Type in the zip-code or select the area on the map of where you might like to live in the future.</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Choose Married vs Single</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Choose No children or # of children.</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Begin working through the selections to personalize your budget.</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the options that sound most appealing. </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Research occupations that match your results.</a:t>
            </a:r>
            <a:endParaRPr sz="1200" b="0" i="0" u="none" strike="noStrike" cap="none" dirty="0">
              <a:solidFill>
                <a:schemeClr val="lt1"/>
              </a:solidFill>
              <a:latin typeface="Georgia"/>
              <a:ea typeface="Georgia"/>
              <a:cs typeface="Georgia"/>
              <a:sym typeface="Georgia"/>
            </a:endParaRPr>
          </a:p>
        </p:txBody>
      </p:sp>
      <p:sp>
        <p:nvSpPr>
          <p:cNvPr id="96" name="Google Shape;96;p1"/>
          <p:cNvSpPr/>
          <p:nvPr/>
        </p:nvSpPr>
        <p:spPr>
          <a:xfrm>
            <a:off x="210300" y="743600"/>
            <a:ext cx="38979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900" b="1" i="0" u="none" strike="noStrike" cap="none">
                <a:solidFill>
                  <a:srgbClr val="FFFFFF"/>
                </a:solidFill>
                <a:latin typeface="Calibri"/>
                <a:ea typeface="Calibri"/>
                <a:cs typeface="Calibri"/>
                <a:sym typeface="Calibri"/>
              </a:rPr>
              <a:t>REALITY CHECK</a:t>
            </a:r>
            <a:endParaRPr sz="1500" b="0" i="0" u="none" strike="noStrike" cap="none">
              <a:solidFill>
                <a:srgbClr val="FFFFFF"/>
              </a:solidFill>
              <a:latin typeface="Arial"/>
              <a:ea typeface="Arial"/>
              <a:cs typeface="Arial"/>
              <a:sym typeface="Arial"/>
            </a:endParaRPr>
          </a:p>
        </p:txBody>
      </p:sp>
      <p:sp>
        <p:nvSpPr>
          <p:cNvPr id="97" name="Google Shape;97;p1"/>
          <p:cNvSpPr/>
          <p:nvPr/>
        </p:nvSpPr>
        <p:spPr>
          <a:xfrm>
            <a:off x="4325100" y="63432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a:solidFill>
                  <a:schemeClr val="lt1"/>
                </a:solidFill>
                <a:latin typeface="Georgia"/>
                <a:ea typeface="Georgia"/>
                <a:cs typeface="Georgia"/>
                <a:sym typeface="Georgia"/>
              </a:rPr>
              <a:t>RECOMMENDATIONS</a:t>
            </a:r>
            <a:endParaRPr sz="1300" b="0" i="0" u="sng" strike="noStrike" cap="none">
              <a:solidFill>
                <a:schemeClr val="lt1"/>
              </a:solidFill>
              <a:latin typeface="Georgia"/>
              <a:ea typeface="Georgia"/>
              <a:cs typeface="Georgia"/>
              <a:sym typeface="Georgia"/>
            </a:endParaRPr>
          </a:p>
        </p:txBody>
      </p:sp>
      <p:sp>
        <p:nvSpPr>
          <p:cNvPr id="98" name="Google Shape;98;p1"/>
          <p:cNvSpPr txBox="1"/>
          <p:nvPr/>
        </p:nvSpPr>
        <p:spPr>
          <a:xfrm>
            <a:off x="4389300" y="6565300"/>
            <a:ext cx="2539500" cy="2031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*It is recommended that the teacher goes through this activity as a class and briefly talk through each section to ensure students understand each budget item.</a:t>
            </a: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Georgia"/>
                <a:ea typeface="Georgia"/>
                <a:cs typeface="Georgia"/>
                <a:sym typeface="Georgia"/>
              </a:rPr>
              <a:t>*Remind students this is thoughts for the future so be open to selecting options they may not currently consider</a:t>
            </a:r>
            <a:r>
              <a:rPr lang="en-US" sz="1200">
                <a:solidFill>
                  <a:schemeClr val="lt1"/>
                </a:solidFill>
                <a:latin typeface="Georgia"/>
                <a:ea typeface="Georgia"/>
                <a:cs typeface="Georgia"/>
                <a:sym typeface="Georgia"/>
              </a:rPr>
              <a:t>.</a:t>
            </a:r>
            <a:endParaRPr sz="1200">
              <a:solidFill>
                <a:schemeClr val="lt1"/>
              </a:solidFill>
              <a:latin typeface="Georgia"/>
              <a:ea typeface="Georgia"/>
              <a:cs typeface="Georgia"/>
              <a:sym typeface="Georgia"/>
            </a:endParaRPr>
          </a:p>
        </p:txBody>
      </p:sp>
      <p:sp>
        <p:nvSpPr>
          <p:cNvPr id="99" name="Google Shape;99;p1"/>
          <p:cNvSpPr txBox="1"/>
          <p:nvPr/>
        </p:nvSpPr>
        <p:spPr>
          <a:xfrm>
            <a:off x="266050" y="8493294"/>
            <a:ext cx="3842100" cy="3693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000000"/>
                </a:solidFill>
                <a:latin typeface="Calibri"/>
                <a:ea typeface="Calibri"/>
                <a:cs typeface="Calibri"/>
                <a:sym typeface="Calibri"/>
              </a:rPr>
              <a:t>Additional Practice: </a:t>
            </a:r>
            <a:r>
              <a:rPr lang="en-US" sz="1100" dirty="0">
                <a:solidFill>
                  <a:schemeClr val="dk1"/>
                </a:solidFill>
                <a:latin typeface="Calibri"/>
                <a:cs typeface="Calibri"/>
                <a:sym typeface="Calibri"/>
              </a:rPr>
              <a:t>Reality Check Results Lesson</a:t>
            </a:r>
            <a:endParaRPr sz="1100" dirty="0">
              <a:solidFill>
                <a:schemeClr val="dk1"/>
              </a:solidFill>
              <a:latin typeface="Calibri"/>
              <a:cs typeface="Calibri"/>
              <a:sym typeface="Calibri"/>
            </a:endParaRPr>
          </a:p>
        </p:txBody>
      </p:sp>
      <p:grpSp>
        <p:nvGrpSpPr>
          <p:cNvPr id="100" name="Google Shape;100;p1"/>
          <p:cNvGrpSpPr/>
          <p:nvPr/>
        </p:nvGrpSpPr>
        <p:grpSpPr>
          <a:xfrm>
            <a:off x="5040263" y="8529888"/>
            <a:ext cx="1473675" cy="461700"/>
            <a:chOff x="2828150" y="190363"/>
            <a:chExt cx="1473675" cy="461700"/>
          </a:xfrm>
        </p:grpSpPr>
        <p:pic>
          <p:nvPicPr>
            <p:cNvPr id="101" name="Google Shape;101;p1"/>
            <p:cNvPicPr preferRelativeResize="0"/>
            <p:nvPr/>
          </p:nvPicPr>
          <p:blipFill>
            <a:blip r:embed="rId6">
              <a:alphaModFix/>
            </a:blip>
            <a:stretch>
              <a:fillRect/>
            </a:stretch>
          </p:blipFill>
          <p:spPr>
            <a:xfrm>
              <a:off x="3657050" y="323996"/>
              <a:ext cx="644775" cy="194417"/>
            </a:xfrm>
            <a:prstGeom prst="rect">
              <a:avLst/>
            </a:prstGeom>
            <a:noFill/>
            <a:ln>
              <a:noFill/>
            </a:ln>
          </p:spPr>
        </p:pic>
        <p:sp>
          <p:nvSpPr>
            <p:cNvPr id="102" name="Google Shape;102;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427</Words>
  <Application>Microsoft Macintosh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5</cp:revision>
  <dcterms:created xsi:type="dcterms:W3CDTF">2021-07-05T18:56:43Z</dcterms:created>
  <dcterms:modified xsi:type="dcterms:W3CDTF">2021-09-08T17:41:06Z</dcterms:modified>
</cp:coreProperties>
</file>