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73152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jDWcanEEDxkI/s7EY+HKotk1w4j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6"/>
  </p:normalViewPr>
  <p:slideViewPr>
    <p:cSldViewPr snapToGrid="0">
      <p:cViewPr varScale="1">
        <p:scale>
          <a:sx n="77" d="100"/>
          <a:sy n="77" d="100"/>
        </p:scale>
        <p:origin x="308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057400"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48640" y="1496484"/>
            <a:ext cx="6217920" cy="318346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914400" y="4802717"/>
            <a:ext cx="5486400" cy="22076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800"/>
              </a:spcBef>
              <a:spcAft>
                <a:spcPts val="0"/>
              </a:spcAft>
              <a:buClr>
                <a:schemeClr val="dk1"/>
              </a:buClr>
              <a:buSzPts val="1920"/>
              <a:buNone/>
              <a:defRPr sz="1920"/>
            </a:lvl1pPr>
            <a:lvl2pPr lvl="1" algn="ctr">
              <a:lnSpc>
                <a:spcPct val="90000"/>
              </a:lnSpc>
              <a:spcBef>
                <a:spcPts val="400"/>
              </a:spcBef>
              <a:spcAft>
                <a:spcPts val="0"/>
              </a:spcAft>
              <a:buClr>
                <a:schemeClr val="dk1"/>
              </a:buClr>
              <a:buSzPts val="1600"/>
              <a:buNone/>
              <a:defRPr sz="1600"/>
            </a:lvl2pPr>
            <a:lvl3pPr lvl="2" algn="ctr">
              <a:lnSpc>
                <a:spcPct val="90000"/>
              </a:lnSpc>
              <a:spcBef>
                <a:spcPts val="400"/>
              </a:spcBef>
              <a:spcAft>
                <a:spcPts val="0"/>
              </a:spcAft>
              <a:buClr>
                <a:schemeClr val="dk1"/>
              </a:buClr>
              <a:buSzPts val="1440"/>
              <a:buNone/>
              <a:defRPr sz="1440"/>
            </a:lvl3pPr>
            <a:lvl4pPr lvl="3" algn="ctr">
              <a:lnSpc>
                <a:spcPct val="90000"/>
              </a:lnSpc>
              <a:spcBef>
                <a:spcPts val="400"/>
              </a:spcBef>
              <a:spcAft>
                <a:spcPts val="0"/>
              </a:spcAft>
              <a:buClr>
                <a:schemeClr val="dk1"/>
              </a:buClr>
              <a:buSzPts val="1280"/>
              <a:buNone/>
              <a:defRPr sz="1280"/>
            </a:lvl4pPr>
            <a:lvl5pPr lvl="4" algn="ctr">
              <a:lnSpc>
                <a:spcPct val="90000"/>
              </a:lnSpc>
              <a:spcBef>
                <a:spcPts val="400"/>
              </a:spcBef>
              <a:spcAft>
                <a:spcPts val="0"/>
              </a:spcAft>
              <a:buClr>
                <a:schemeClr val="dk1"/>
              </a:buClr>
              <a:buSzPts val="1280"/>
              <a:buNone/>
              <a:defRPr sz="1280"/>
            </a:lvl5pPr>
            <a:lvl6pPr lvl="5" algn="ctr">
              <a:lnSpc>
                <a:spcPct val="90000"/>
              </a:lnSpc>
              <a:spcBef>
                <a:spcPts val="400"/>
              </a:spcBef>
              <a:spcAft>
                <a:spcPts val="0"/>
              </a:spcAft>
              <a:buClr>
                <a:schemeClr val="dk1"/>
              </a:buClr>
              <a:buSzPts val="1280"/>
              <a:buNone/>
              <a:defRPr sz="1280"/>
            </a:lvl6pPr>
            <a:lvl7pPr lvl="6" algn="ctr">
              <a:lnSpc>
                <a:spcPct val="90000"/>
              </a:lnSpc>
              <a:spcBef>
                <a:spcPts val="400"/>
              </a:spcBef>
              <a:spcAft>
                <a:spcPts val="0"/>
              </a:spcAft>
              <a:buClr>
                <a:schemeClr val="dk1"/>
              </a:buClr>
              <a:buSzPts val="1280"/>
              <a:buNone/>
              <a:defRPr sz="1280"/>
            </a:lvl7pPr>
            <a:lvl8pPr lvl="7" algn="ctr">
              <a:lnSpc>
                <a:spcPct val="90000"/>
              </a:lnSpc>
              <a:spcBef>
                <a:spcPts val="400"/>
              </a:spcBef>
              <a:spcAft>
                <a:spcPts val="0"/>
              </a:spcAft>
              <a:buClr>
                <a:schemeClr val="dk1"/>
              </a:buClr>
              <a:buSzPts val="1280"/>
              <a:buNone/>
              <a:defRPr sz="1280"/>
            </a:lvl8pPr>
            <a:lvl9pPr lvl="8" algn="ctr">
              <a:lnSpc>
                <a:spcPct val="90000"/>
              </a:lnSpc>
              <a:spcBef>
                <a:spcPts val="400"/>
              </a:spcBef>
              <a:spcAft>
                <a:spcPts val="0"/>
              </a:spcAft>
              <a:buClr>
                <a:schemeClr val="dk1"/>
              </a:buClr>
              <a:buSzPts val="1280"/>
              <a:buNone/>
              <a:defRPr sz="1280"/>
            </a:lvl9pPr>
          </a:lstStyle>
          <a:p>
            <a:endParaRPr/>
          </a:p>
        </p:txBody>
      </p:sp>
      <p:sp>
        <p:nvSpPr>
          <p:cNvPr id="14" name="Google Shape;14;p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756708" y="2180379"/>
            <a:ext cx="5801784" cy="630936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149051" y="3572723"/>
            <a:ext cx="7749117" cy="15773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051349" y="2041103"/>
            <a:ext cx="7749117" cy="464058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99110" y="2279653"/>
            <a:ext cx="6309360" cy="38036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99110" y="6119286"/>
            <a:ext cx="6309360" cy="20002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920"/>
              <a:buNone/>
              <a:defRPr sz="1920">
                <a:solidFill>
                  <a:schemeClr val="dk1"/>
                </a:solidFill>
              </a:defRPr>
            </a:lvl1pPr>
            <a:lvl2pPr marL="914400" lvl="1" indent="-228600" algn="l">
              <a:lnSpc>
                <a:spcPct val="90000"/>
              </a:lnSpc>
              <a:spcBef>
                <a:spcPts val="400"/>
              </a:spcBef>
              <a:spcAft>
                <a:spcPts val="0"/>
              </a:spcAft>
              <a:buClr>
                <a:srgbClr val="888888"/>
              </a:buClr>
              <a:buSzPts val="1600"/>
              <a:buNone/>
              <a:defRPr sz="1600">
                <a:solidFill>
                  <a:srgbClr val="888888"/>
                </a:solidFill>
              </a:defRPr>
            </a:lvl2pPr>
            <a:lvl3pPr marL="1371600" lvl="2" indent="-228600" algn="l">
              <a:lnSpc>
                <a:spcPct val="90000"/>
              </a:lnSpc>
              <a:spcBef>
                <a:spcPts val="400"/>
              </a:spcBef>
              <a:spcAft>
                <a:spcPts val="0"/>
              </a:spcAft>
              <a:buClr>
                <a:srgbClr val="888888"/>
              </a:buClr>
              <a:buSzPts val="1440"/>
              <a:buNone/>
              <a:defRPr sz="1440">
                <a:solidFill>
                  <a:srgbClr val="888888"/>
                </a:solidFill>
              </a:defRPr>
            </a:lvl3pPr>
            <a:lvl4pPr marL="1828800" lvl="3" indent="-228600" algn="l">
              <a:lnSpc>
                <a:spcPct val="90000"/>
              </a:lnSpc>
              <a:spcBef>
                <a:spcPts val="400"/>
              </a:spcBef>
              <a:spcAft>
                <a:spcPts val="0"/>
              </a:spcAft>
              <a:buClr>
                <a:srgbClr val="888888"/>
              </a:buClr>
              <a:buSzPts val="1280"/>
              <a:buNone/>
              <a:defRPr sz="1280">
                <a:solidFill>
                  <a:srgbClr val="888888"/>
                </a:solidFill>
              </a:defRPr>
            </a:lvl4pPr>
            <a:lvl5pPr marL="2286000" lvl="4" indent="-228600" algn="l">
              <a:lnSpc>
                <a:spcPct val="90000"/>
              </a:lnSpc>
              <a:spcBef>
                <a:spcPts val="400"/>
              </a:spcBef>
              <a:spcAft>
                <a:spcPts val="0"/>
              </a:spcAft>
              <a:buClr>
                <a:srgbClr val="888888"/>
              </a:buClr>
              <a:buSzPts val="1280"/>
              <a:buNone/>
              <a:defRPr sz="1280">
                <a:solidFill>
                  <a:srgbClr val="888888"/>
                </a:solidFill>
              </a:defRPr>
            </a:lvl5pPr>
            <a:lvl6pPr marL="2743200" lvl="5" indent="-228600" algn="l">
              <a:lnSpc>
                <a:spcPct val="90000"/>
              </a:lnSpc>
              <a:spcBef>
                <a:spcPts val="400"/>
              </a:spcBef>
              <a:spcAft>
                <a:spcPts val="0"/>
              </a:spcAft>
              <a:buClr>
                <a:srgbClr val="888888"/>
              </a:buClr>
              <a:buSzPts val="1280"/>
              <a:buNone/>
              <a:defRPr sz="1280">
                <a:solidFill>
                  <a:srgbClr val="888888"/>
                </a:solidFill>
              </a:defRPr>
            </a:lvl6pPr>
            <a:lvl7pPr marL="3200400" lvl="6" indent="-228600" algn="l">
              <a:lnSpc>
                <a:spcPct val="90000"/>
              </a:lnSpc>
              <a:spcBef>
                <a:spcPts val="400"/>
              </a:spcBef>
              <a:spcAft>
                <a:spcPts val="0"/>
              </a:spcAft>
              <a:buClr>
                <a:srgbClr val="888888"/>
              </a:buClr>
              <a:buSzPts val="1280"/>
              <a:buNone/>
              <a:defRPr sz="1280">
                <a:solidFill>
                  <a:srgbClr val="888888"/>
                </a:solidFill>
              </a:defRPr>
            </a:lvl7pPr>
            <a:lvl8pPr marL="3657600" lvl="7" indent="-228600" algn="l">
              <a:lnSpc>
                <a:spcPct val="90000"/>
              </a:lnSpc>
              <a:spcBef>
                <a:spcPts val="400"/>
              </a:spcBef>
              <a:spcAft>
                <a:spcPts val="0"/>
              </a:spcAft>
              <a:buClr>
                <a:srgbClr val="888888"/>
              </a:buClr>
              <a:buSzPts val="1280"/>
              <a:buNone/>
              <a:defRPr sz="1280">
                <a:solidFill>
                  <a:srgbClr val="888888"/>
                </a:solidFill>
              </a:defRPr>
            </a:lvl8pPr>
            <a:lvl9pPr marL="4114800" lvl="8" indent="-228600" algn="l">
              <a:lnSpc>
                <a:spcPct val="90000"/>
              </a:lnSpc>
              <a:spcBef>
                <a:spcPts val="400"/>
              </a:spcBef>
              <a:spcAft>
                <a:spcPts val="0"/>
              </a:spcAft>
              <a:buClr>
                <a:srgbClr val="888888"/>
              </a:buClr>
              <a:buSzPts val="1280"/>
              <a:buNone/>
              <a:defRPr sz="1280">
                <a:solidFill>
                  <a:srgbClr val="888888"/>
                </a:solidFill>
              </a:defRPr>
            </a:lvl9pPr>
          </a:lstStyle>
          <a:p>
            <a:endParaRPr/>
          </a:p>
        </p:txBody>
      </p:sp>
      <p:sp>
        <p:nvSpPr>
          <p:cNvPr id="26" name="Google Shape;26;p5"/>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5029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7033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503873"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503874" y="2241551"/>
            <a:ext cx="3094672"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39" name="Google Shape;39;p7"/>
          <p:cNvSpPr txBox="1">
            <a:spLocks noGrp="1"/>
          </p:cNvSpPr>
          <p:nvPr>
            <p:ph type="body" idx="2"/>
          </p:nvPr>
        </p:nvSpPr>
        <p:spPr>
          <a:xfrm>
            <a:off x="503874" y="3340100"/>
            <a:ext cx="3094672"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703320" y="2241551"/>
            <a:ext cx="3109913"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41" name="Google Shape;41;p7"/>
          <p:cNvSpPr txBox="1">
            <a:spLocks noGrp="1"/>
          </p:cNvSpPr>
          <p:nvPr>
            <p:ph type="body" idx="4"/>
          </p:nvPr>
        </p:nvSpPr>
        <p:spPr>
          <a:xfrm>
            <a:off x="3703320" y="3340100"/>
            <a:ext cx="3109913"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Arial"/>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L="457200" lvl="0" indent="-391160" algn="l">
              <a:lnSpc>
                <a:spcPct val="90000"/>
              </a:lnSpc>
              <a:spcBef>
                <a:spcPts val="800"/>
              </a:spcBef>
              <a:spcAft>
                <a:spcPts val="0"/>
              </a:spcAft>
              <a:buClr>
                <a:schemeClr val="dk1"/>
              </a:buClr>
              <a:buSzPts val="2560"/>
              <a:buChar char="•"/>
              <a:defRPr sz="2560"/>
            </a:lvl1pPr>
            <a:lvl2pPr marL="914400" lvl="1" indent="-370840" algn="l">
              <a:lnSpc>
                <a:spcPct val="90000"/>
              </a:lnSpc>
              <a:spcBef>
                <a:spcPts val="400"/>
              </a:spcBef>
              <a:spcAft>
                <a:spcPts val="0"/>
              </a:spcAft>
              <a:buClr>
                <a:schemeClr val="dk1"/>
              </a:buClr>
              <a:buSzPts val="2240"/>
              <a:buChar char="•"/>
              <a:defRPr sz="2240"/>
            </a:lvl2pPr>
            <a:lvl3pPr marL="1371600" lvl="2" indent="-350519" algn="l">
              <a:lnSpc>
                <a:spcPct val="90000"/>
              </a:lnSpc>
              <a:spcBef>
                <a:spcPts val="400"/>
              </a:spcBef>
              <a:spcAft>
                <a:spcPts val="0"/>
              </a:spcAft>
              <a:buClr>
                <a:schemeClr val="dk1"/>
              </a:buClr>
              <a:buSzPts val="1920"/>
              <a:buChar char="•"/>
              <a:defRPr sz="192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57" name="Google Shape;57;p10"/>
          <p:cNvSpPr txBox="1">
            <a:spLocks noGrp="1"/>
          </p:cNvSpPr>
          <p:nvPr>
            <p:ph type="body" idx="2"/>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58" name="Google Shape;58;p10"/>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Arial"/>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00"/>
              </a:spcBef>
              <a:spcAft>
                <a:spcPts val="0"/>
              </a:spcAft>
              <a:buClr>
                <a:schemeClr val="dk1"/>
              </a:buClr>
              <a:buSzPts val="2560"/>
              <a:buFont typeface="Arial"/>
              <a:buNone/>
              <a:defRPr sz="2560" b="0" i="0" u="none" strike="noStrike" cap="none">
                <a:solidFill>
                  <a:schemeClr val="dk1"/>
                </a:solidFill>
                <a:latin typeface="Arial"/>
                <a:ea typeface="Arial"/>
                <a:cs typeface="Arial"/>
                <a:sym typeface="Arial"/>
              </a:defRPr>
            </a:lvl1pPr>
            <a:lvl2pPr marR="0" lvl="1" algn="l" rtl="0">
              <a:lnSpc>
                <a:spcPct val="90000"/>
              </a:lnSpc>
              <a:spcBef>
                <a:spcPts val="400"/>
              </a:spcBef>
              <a:spcAft>
                <a:spcPts val="0"/>
              </a:spcAft>
              <a:buClr>
                <a:schemeClr val="dk1"/>
              </a:buClr>
              <a:buSzPts val="2240"/>
              <a:buFont typeface="Arial"/>
              <a:buNone/>
              <a:defRPr sz="2240" b="0" i="0" u="none" strike="noStrike" cap="none">
                <a:solidFill>
                  <a:schemeClr val="dk1"/>
                </a:solidFill>
                <a:latin typeface="Arial"/>
                <a:ea typeface="Arial"/>
                <a:cs typeface="Arial"/>
                <a:sym typeface="Arial"/>
              </a:defRPr>
            </a:lvl2pPr>
            <a:lvl3pPr marR="0" lvl="2" algn="l" rtl="0">
              <a:lnSpc>
                <a:spcPct val="90000"/>
              </a:lnSpc>
              <a:spcBef>
                <a:spcPts val="400"/>
              </a:spcBef>
              <a:spcAft>
                <a:spcPts val="0"/>
              </a:spcAft>
              <a:buClr>
                <a:schemeClr val="dk1"/>
              </a:buClr>
              <a:buSzPts val="1920"/>
              <a:buFont typeface="Arial"/>
              <a:buNone/>
              <a:defRPr sz="1920" b="0" i="0" u="none" strike="noStrike" cap="none">
                <a:solidFill>
                  <a:schemeClr val="dk1"/>
                </a:solidFill>
                <a:latin typeface="Arial"/>
                <a:ea typeface="Arial"/>
                <a:cs typeface="Arial"/>
                <a:sym typeface="Arial"/>
              </a:defRPr>
            </a:lvl3pPr>
            <a:lvl4pPr marR="0" lvl="3"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64" name="Google Shape;64;p11"/>
          <p:cNvSpPr txBox="1">
            <a:spLocks noGrp="1"/>
          </p:cNvSpPr>
          <p:nvPr>
            <p:ph type="body" idx="1"/>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5" name="Google Shape;65;p11"/>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20"/>
              <a:buFont typeface="Arial"/>
              <a:buNone/>
              <a:defRPr sz="352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marR="0" lvl="0" indent="-370840" algn="l" rtl="0">
              <a:lnSpc>
                <a:spcPct val="90000"/>
              </a:lnSpc>
              <a:spcBef>
                <a:spcPts val="800"/>
              </a:spcBef>
              <a:spcAft>
                <a:spcPts val="0"/>
              </a:spcAft>
              <a:buClr>
                <a:schemeClr val="dk1"/>
              </a:buClr>
              <a:buSzPts val="2240"/>
              <a:buFont typeface="Arial"/>
              <a:buChar char="•"/>
              <a:defRPr sz="2240" b="0" i="0" u="none" strike="noStrike" cap="none">
                <a:solidFill>
                  <a:schemeClr val="dk1"/>
                </a:solidFill>
                <a:latin typeface="Arial"/>
                <a:ea typeface="Arial"/>
                <a:cs typeface="Arial"/>
                <a:sym typeface="Arial"/>
              </a:defRPr>
            </a:lvl1pPr>
            <a:lvl2pPr marL="914400" marR="0" lvl="1" indent="-350519" algn="l" rtl="0">
              <a:lnSpc>
                <a:spcPct val="90000"/>
              </a:lnSpc>
              <a:spcBef>
                <a:spcPts val="400"/>
              </a:spcBef>
              <a:spcAft>
                <a:spcPts val="0"/>
              </a:spcAft>
              <a:buClr>
                <a:schemeClr val="dk1"/>
              </a:buClr>
              <a:buSzPts val="1920"/>
              <a:buFont typeface="Arial"/>
              <a:buChar char="•"/>
              <a:defRPr sz="1920" b="0" i="0" u="none" strike="noStrike" cap="none">
                <a:solidFill>
                  <a:schemeClr val="dk1"/>
                </a:solidFill>
                <a:latin typeface="Arial"/>
                <a:ea typeface="Arial"/>
                <a:cs typeface="Arial"/>
                <a:sym typeface="Arial"/>
              </a:defRPr>
            </a:lvl2pPr>
            <a:lvl3pPr marL="1371600" marR="0" lvl="2"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4pPr>
            <a:lvl5pPr marL="2286000" marR="0" lvl="4"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5pPr>
            <a:lvl6pPr marL="2743200" marR="0" lvl="5"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6pPr>
            <a:lvl7pPr marL="3200400" marR="0" lvl="6"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7pPr>
            <a:lvl8pPr marL="3657600" marR="0" lvl="7"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8pPr>
            <a:lvl9pPr marL="4114800" marR="0" lvl="8"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9pPr>
          </a:lstStyle>
          <a:p>
            <a:endParaRPr/>
          </a:p>
        </p:txBody>
      </p:sp>
      <p:sp>
        <p:nvSpPr>
          <p:cNvPr id="8" name="Google Shape;8;p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nccareers.org" TargetMode="External"/><Relationship Id="rId4" Type="http://schemas.openxmlformats.org/officeDocument/2006/relationships/hyperlink" Target="file:////sites/default/files/2021-09/AKACommonJobTitles_Workshe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txBox="1"/>
          <p:nvPr/>
        </p:nvSpPr>
        <p:spPr>
          <a:xfrm>
            <a:off x="265989" y="2783000"/>
            <a:ext cx="3739800" cy="18564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When searching for a career, job seekers could encounter multiple names/titles that are essentially the same job.  Students will use NCcareers to explore occupations by selecting an occupation that sounds interesting to them or that is specific to their interests and career cluster data. They will then explore the different names or titles that could be the same or very similar to the occupation they selected</a:t>
            </a:r>
            <a:endParaRPr sz="1200" b="0" i="0" u="none" strike="noStrike" cap="none">
              <a:solidFill>
                <a:srgbClr val="000000"/>
              </a:solidFill>
              <a:latin typeface="Arial"/>
              <a:ea typeface="Arial"/>
              <a:cs typeface="Arial"/>
              <a:sym typeface="Arial"/>
            </a:endParaRPr>
          </a:p>
        </p:txBody>
      </p:sp>
      <p:sp>
        <p:nvSpPr>
          <p:cNvPr id="85" name="Google Shape;85;p1"/>
          <p:cNvSpPr txBox="1"/>
          <p:nvPr/>
        </p:nvSpPr>
        <p:spPr>
          <a:xfrm>
            <a:off x="5868550" y="113400"/>
            <a:ext cx="1246200" cy="6156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1">
                <a:solidFill>
                  <a:srgbClr val="FFFFFF"/>
                </a:solidFill>
              </a:rPr>
              <a:t>6-8</a:t>
            </a:r>
            <a:endParaRPr sz="2800" b="1" i="0" u="none" strike="noStrike" cap="none">
              <a:solidFill>
                <a:srgbClr val="FFFFFF"/>
              </a:solidFill>
              <a:latin typeface="Arial"/>
              <a:ea typeface="Arial"/>
              <a:cs typeface="Arial"/>
              <a:sym typeface="Arial"/>
            </a:endParaRPr>
          </a:p>
        </p:txBody>
      </p:sp>
      <p:sp>
        <p:nvSpPr>
          <p:cNvPr id="86" name="Google Shape;86;p1"/>
          <p:cNvSpPr txBox="1"/>
          <p:nvPr/>
        </p:nvSpPr>
        <p:spPr>
          <a:xfrm>
            <a:off x="4525450" y="25250"/>
            <a:ext cx="1246200" cy="5541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Arial"/>
                <a:ea typeface="Arial"/>
                <a:cs typeface="Arial"/>
                <a:sym typeface="Arial"/>
              </a:rPr>
              <a:t>60</a:t>
            </a:r>
            <a:r>
              <a:rPr lang="en-US" sz="1200" b="1" i="0" u="none" strike="noStrike" cap="none">
                <a:solidFill>
                  <a:srgbClr val="FFFFFF"/>
                </a:solidFill>
                <a:latin typeface="Arial"/>
                <a:ea typeface="Arial"/>
                <a:cs typeface="Arial"/>
                <a:sym typeface="Arial"/>
              </a:rPr>
              <a:t> min</a:t>
            </a:r>
            <a:endParaRPr sz="1200" b="1" i="0" u="none" strike="noStrike" cap="none">
              <a:solidFill>
                <a:srgbClr val="FFFFFF"/>
              </a:solidFill>
              <a:latin typeface="Arial"/>
              <a:ea typeface="Arial"/>
              <a:cs typeface="Arial"/>
              <a:sym typeface="Arial"/>
            </a:endParaRPr>
          </a:p>
        </p:txBody>
      </p:sp>
      <p:sp>
        <p:nvSpPr>
          <p:cNvPr id="87" name="Google Shape;87;p1"/>
          <p:cNvSpPr/>
          <p:nvPr/>
        </p:nvSpPr>
        <p:spPr>
          <a:xfrm>
            <a:off x="210300" y="1161650"/>
            <a:ext cx="28935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Arial"/>
                <a:ea typeface="Arial"/>
                <a:cs typeface="Arial"/>
                <a:sym typeface="Arial"/>
              </a:rPr>
              <a:t>LEARNING OUTCOMES</a:t>
            </a:r>
            <a:endParaRPr sz="1600" b="0" i="0" u="none" strike="noStrike" cap="none">
              <a:solidFill>
                <a:srgbClr val="000000"/>
              </a:solidFill>
              <a:latin typeface="Arial"/>
              <a:ea typeface="Arial"/>
              <a:cs typeface="Arial"/>
              <a:sym typeface="Arial"/>
            </a:endParaRPr>
          </a:p>
        </p:txBody>
      </p:sp>
      <p:sp>
        <p:nvSpPr>
          <p:cNvPr id="88" name="Google Shape;88;p1"/>
          <p:cNvSpPr/>
          <p:nvPr/>
        </p:nvSpPr>
        <p:spPr>
          <a:xfrm>
            <a:off x="210300" y="2457050"/>
            <a:ext cx="20964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Arial"/>
                <a:ea typeface="Arial"/>
                <a:cs typeface="Arial"/>
                <a:sym typeface="Arial"/>
              </a:rPr>
              <a:t>INTRODUCTION</a:t>
            </a:r>
            <a:endParaRPr sz="1600" b="0" i="0" u="none" strike="noStrike" cap="none">
              <a:solidFill>
                <a:srgbClr val="000000"/>
              </a:solidFill>
              <a:latin typeface="Arial"/>
              <a:ea typeface="Arial"/>
              <a:cs typeface="Arial"/>
              <a:sym typeface="Arial"/>
            </a:endParaRPr>
          </a:p>
        </p:txBody>
      </p:sp>
      <p:sp>
        <p:nvSpPr>
          <p:cNvPr id="89" name="Google Shape;89;p1"/>
          <p:cNvSpPr/>
          <p:nvPr/>
        </p:nvSpPr>
        <p:spPr>
          <a:xfrm>
            <a:off x="210300" y="4743050"/>
            <a:ext cx="13527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Arial"/>
                <a:ea typeface="Arial"/>
                <a:cs typeface="Arial"/>
                <a:sym typeface="Arial"/>
              </a:rPr>
              <a:t>ACTIVITY</a:t>
            </a:r>
            <a:endParaRPr sz="1600" b="0" i="0" u="none" strike="noStrike" cap="none">
              <a:solidFill>
                <a:srgbClr val="000000"/>
              </a:solidFill>
              <a:latin typeface="Arial"/>
              <a:ea typeface="Arial"/>
              <a:cs typeface="Arial"/>
              <a:sym typeface="Arial"/>
            </a:endParaRPr>
          </a:p>
        </p:txBody>
      </p:sp>
      <p:sp>
        <p:nvSpPr>
          <p:cNvPr id="90" name="Google Shape;90;p1"/>
          <p:cNvSpPr/>
          <p:nvPr/>
        </p:nvSpPr>
        <p:spPr>
          <a:xfrm>
            <a:off x="210300" y="6940975"/>
            <a:ext cx="36135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475F97"/>
                </a:solidFill>
                <a:latin typeface="Arial"/>
                <a:ea typeface="Arial"/>
                <a:cs typeface="Arial"/>
                <a:sym typeface="Arial"/>
              </a:rPr>
              <a:t>WRAP UP ACTIVITY</a:t>
            </a:r>
            <a:endParaRPr sz="1600" b="0" i="0" u="none" strike="noStrike" cap="none" dirty="0">
              <a:solidFill>
                <a:srgbClr val="000000"/>
              </a:solidFill>
              <a:latin typeface="Arial"/>
              <a:ea typeface="Arial"/>
              <a:cs typeface="Arial"/>
              <a:sym typeface="Arial"/>
            </a:endParaRPr>
          </a:p>
        </p:txBody>
      </p:sp>
      <p:sp>
        <p:nvSpPr>
          <p:cNvPr id="91" name="Google Shape;91;p1"/>
          <p:cNvSpPr txBox="1"/>
          <p:nvPr/>
        </p:nvSpPr>
        <p:spPr>
          <a:xfrm>
            <a:off x="265989" y="1487600"/>
            <a:ext cx="3739800" cy="7941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Students will realize occupations can go by many different names and explore how similar occupations can be the same, but different.</a:t>
            </a:r>
            <a:endParaRPr sz="1200" b="0" i="0" u="none" strike="noStrike" cap="none">
              <a:solidFill>
                <a:srgbClr val="000000"/>
              </a:solidFill>
              <a:latin typeface="Arial"/>
              <a:ea typeface="Arial"/>
              <a:cs typeface="Arial"/>
              <a:sym typeface="Arial"/>
            </a:endParaRPr>
          </a:p>
        </p:txBody>
      </p:sp>
      <p:sp>
        <p:nvSpPr>
          <p:cNvPr id="92" name="Google Shape;92;p1"/>
          <p:cNvSpPr txBox="1"/>
          <p:nvPr/>
        </p:nvSpPr>
        <p:spPr>
          <a:xfrm>
            <a:off x="265989" y="5069000"/>
            <a:ext cx="3739800" cy="1799437"/>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171450" marR="0" lvl="0" indent="-133350" algn="l" rtl="0">
              <a:lnSpc>
                <a:spcPct val="115000"/>
              </a:lnSpc>
              <a:spcBef>
                <a:spcPts val="0"/>
              </a:spcBef>
              <a:spcAft>
                <a:spcPts val="0"/>
              </a:spcAft>
              <a:buClr>
                <a:srgbClr val="000000"/>
              </a:buClr>
              <a:buSzPts val="1200"/>
              <a:buFont typeface="Arial"/>
              <a:buChar char="●"/>
            </a:pPr>
            <a:r>
              <a:rPr lang="en-US" sz="1200" b="1" i="0" u="none" strike="noStrike" cap="none" dirty="0">
                <a:solidFill>
                  <a:srgbClr val="000000"/>
                </a:solidFill>
                <a:latin typeface="Arial"/>
                <a:ea typeface="Arial"/>
                <a:cs typeface="Arial"/>
                <a:sym typeface="Arial"/>
              </a:rPr>
              <a:t>RESEARCH:</a:t>
            </a:r>
            <a:r>
              <a:rPr lang="en-US" sz="1200" b="0" i="0" u="none" strike="noStrike" cap="none" dirty="0">
                <a:solidFill>
                  <a:srgbClr val="000000"/>
                </a:solidFill>
                <a:latin typeface="Arial"/>
                <a:ea typeface="Arial"/>
                <a:cs typeface="Arial"/>
                <a:sym typeface="Arial"/>
              </a:rPr>
              <a:t> Students will select an occupation to research.  They should focus on the “Common Job Titles” section of the webpage. </a:t>
            </a:r>
            <a:endParaRPr sz="1200" b="0" i="0" u="none" strike="noStrike" cap="none" dirty="0">
              <a:solidFill>
                <a:srgbClr val="000000"/>
              </a:solidFill>
              <a:latin typeface="Arial"/>
              <a:ea typeface="Arial"/>
              <a:cs typeface="Arial"/>
              <a:sym typeface="Arial"/>
            </a:endParaRPr>
          </a:p>
          <a:p>
            <a:pPr marL="171450" marR="0" lvl="0" indent="-133350" algn="l" rtl="0">
              <a:lnSpc>
                <a:spcPct val="115000"/>
              </a:lnSpc>
              <a:spcBef>
                <a:spcPts val="1000"/>
              </a:spcBef>
              <a:spcAft>
                <a:spcPts val="0"/>
              </a:spcAft>
              <a:buClr>
                <a:srgbClr val="000000"/>
              </a:buClr>
              <a:buSzPts val="1200"/>
              <a:buFont typeface="Arial"/>
              <a:buChar char="●"/>
            </a:pPr>
            <a:r>
              <a:rPr lang="en-US" sz="1200" b="1" i="0" u="none" strike="noStrike" cap="none" dirty="0">
                <a:solidFill>
                  <a:srgbClr val="000000"/>
                </a:solidFill>
                <a:latin typeface="Arial"/>
                <a:ea typeface="Arial"/>
                <a:cs typeface="Arial"/>
                <a:sym typeface="Arial"/>
              </a:rPr>
              <a:t>RECORD: </a:t>
            </a:r>
            <a:r>
              <a:rPr lang="en-US" sz="1200" b="0" i="0" u="none" strike="noStrike" cap="none" dirty="0">
                <a:solidFill>
                  <a:srgbClr val="000000"/>
                </a:solidFill>
                <a:latin typeface="Arial"/>
                <a:ea typeface="Arial"/>
                <a:cs typeface="Arial"/>
                <a:sym typeface="Arial"/>
              </a:rPr>
              <a:t>Students will complete a graphic organizer to denote the different names an occupation can hold.</a:t>
            </a:r>
            <a:endParaRPr sz="1200" b="0" i="0" u="none" strike="noStrike" cap="none" dirty="0">
              <a:solidFill>
                <a:srgbClr val="000000"/>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1200"/>
              <a:buFont typeface="Arial"/>
              <a:buNone/>
            </a:pPr>
            <a:r>
              <a:rPr lang="en-US" sz="1200" b="1" i="0" u="sng" strike="noStrike" cap="none" dirty="0">
                <a:solidFill>
                  <a:schemeClr val="tx1"/>
                </a:solidFill>
                <a:latin typeface="Arial"/>
                <a:ea typeface="Arial"/>
                <a:cs typeface="Arial"/>
                <a:sym typeface="Arial"/>
                <a:hlinkClick r:id="rId4" action="ppaction://hlinkfile">
                  <a:extLst>
                    <a:ext uri="{A12FA001-AC4F-418D-AE19-62706E023703}">
                      <ahyp:hlinkClr xmlns:ahyp="http://schemas.microsoft.com/office/drawing/2018/hyperlinkcolor" val="tx"/>
                    </a:ext>
                  </a:extLst>
                </a:hlinkClick>
              </a:rPr>
              <a:t>AKA: Common </a:t>
            </a:r>
            <a:r>
              <a:rPr lang="en-US" sz="1200" b="1" i="0" u="sng" strike="noStrike" cap="none" dirty="0">
                <a:solidFill>
                  <a:schemeClr val="tx1"/>
                </a:solidFill>
                <a:latin typeface="Arial"/>
                <a:ea typeface="Arial"/>
                <a:cs typeface="Arial"/>
                <a:sym typeface="Arial"/>
              </a:rPr>
              <a:t>Job</a:t>
            </a:r>
            <a:r>
              <a:rPr lang="en-US" sz="1200" b="1" i="0" u="sng" strike="noStrike" cap="none" dirty="0">
                <a:solidFill>
                  <a:schemeClr val="tx1"/>
                </a:solidFill>
                <a:latin typeface="Arial"/>
                <a:ea typeface="Arial"/>
                <a:cs typeface="Arial"/>
                <a:sym typeface="Arial"/>
                <a:hlinkClick r:id="rId4" action="ppaction://hlinkfile">
                  <a:extLst>
                    <a:ext uri="{A12FA001-AC4F-418D-AE19-62706E023703}">
                      <ahyp:hlinkClr xmlns:ahyp="http://schemas.microsoft.com/office/drawing/2018/hyperlinkcolor" val="tx"/>
                    </a:ext>
                  </a:extLst>
                </a:hlinkClick>
              </a:rPr>
              <a:t> Titles Worksheet</a:t>
            </a:r>
            <a:endParaRPr sz="1200" b="1" i="0" u="none" strike="noStrike" cap="none" dirty="0">
              <a:solidFill>
                <a:schemeClr val="tx1"/>
              </a:solidFill>
              <a:latin typeface="Arial"/>
              <a:ea typeface="Arial"/>
              <a:cs typeface="Arial"/>
              <a:sym typeface="Arial"/>
            </a:endParaRPr>
          </a:p>
        </p:txBody>
      </p:sp>
      <p:sp>
        <p:nvSpPr>
          <p:cNvPr id="93" name="Google Shape;93;p1"/>
          <p:cNvSpPr txBox="1"/>
          <p:nvPr/>
        </p:nvSpPr>
        <p:spPr>
          <a:xfrm>
            <a:off x="266000" y="7255050"/>
            <a:ext cx="3739800" cy="164592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As a class, have students look back over the common job titles section.  Ask them to count how many of those titles sound familiar to them.  Ask students to stand and then sit when their number is called (counting upwards).  The student who is the last standing and has heard of the most titles… wins.</a:t>
            </a:r>
            <a:endParaRPr sz="1200" b="0" i="0" u="none" strike="noStrike" cap="none" dirty="0">
              <a:solidFill>
                <a:srgbClr val="000000"/>
              </a:solidFill>
              <a:latin typeface="Arial"/>
              <a:ea typeface="Arial"/>
              <a:cs typeface="Arial"/>
              <a:sym typeface="Arial"/>
            </a:endParaRPr>
          </a:p>
        </p:txBody>
      </p:sp>
      <p:sp>
        <p:nvSpPr>
          <p:cNvPr id="94" name="Google Shape;94;p1"/>
          <p:cNvSpPr/>
          <p:nvPr/>
        </p:nvSpPr>
        <p:spPr>
          <a:xfrm>
            <a:off x="4325100" y="1301709"/>
            <a:ext cx="2667900" cy="369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300" b="1" i="0" u="sng" strike="noStrike" cap="none" dirty="0">
                <a:solidFill>
                  <a:schemeClr val="lt1"/>
                </a:solidFill>
                <a:latin typeface="Georgia"/>
                <a:ea typeface="Georgia"/>
                <a:cs typeface="Georgia"/>
                <a:sym typeface="Georgia"/>
              </a:rPr>
              <a:t>DIRECTIONS</a:t>
            </a:r>
            <a:endParaRPr sz="1300" b="0" i="0" u="sng" strike="noStrike" cap="none" dirty="0">
              <a:solidFill>
                <a:schemeClr val="lt1"/>
              </a:solidFill>
              <a:latin typeface="Georgia"/>
              <a:ea typeface="Georgia"/>
              <a:cs typeface="Georgia"/>
              <a:sym typeface="Georgia"/>
            </a:endParaRPr>
          </a:p>
        </p:txBody>
      </p:sp>
      <p:sp>
        <p:nvSpPr>
          <p:cNvPr id="95" name="Google Shape;95;p1"/>
          <p:cNvSpPr txBox="1"/>
          <p:nvPr/>
        </p:nvSpPr>
        <p:spPr>
          <a:xfrm>
            <a:off x="4389300" y="1754829"/>
            <a:ext cx="2539500" cy="6017700"/>
          </a:xfrm>
          <a:prstGeom prst="rect">
            <a:avLst/>
          </a:prstGeom>
          <a:noFill/>
          <a:ln>
            <a:noFill/>
          </a:ln>
        </p:spPr>
        <p:txBody>
          <a:bodyPr spcFirstLastPara="1" wrap="square" lIns="91425" tIns="91425" rIns="91425" bIns="91425" anchor="t" anchorCtr="0">
            <a:spAutoFit/>
          </a:bodyPr>
          <a:lstStyle/>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Go to </a:t>
            </a:r>
            <a:r>
              <a:rPr lang="en-US" sz="1300" b="0" i="0" u="sng" strike="noStrike" cap="none" dirty="0">
                <a:solidFill>
                  <a:schemeClr val="lt1"/>
                </a:solidFill>
                <a:latin typeface="Georgia"/>
                <a:ea typeface="Georgia"/>
                <a:cs typeface="Georgia"/>
                <a:sym typeface="Georgia"/>
                <a:hlinkClick r:id="rId5">
                  <a:extLst>
                    <a:ext uri="{A12FA001-AC4F-418D-AE19-62706E023703}">
                      <ahyp:hlinkClr xmlns:ahyp="http://schemas.microsoft.com/office/drawing/2018/hyperlinkcolor" val="tx"/>
                    </a:ext>
                  </a:extLst>
                </a:hlinkClick>
              </a:rPr>
              <a:t>NCcareers.org</a:t>
            </a:r>
            <a:endParaRPr sz="1300" b="0" i="0" u="none" strike="noStrike" cap="none" dirty="0">
              <a:solidFill>
                <a:schemeClr val="lt1"/>
              </a:solidFill>
              <a:latin typeface="Georgia"/>
              <a:ea typeface="Georgia"/>
              <a:cs typeface="Georgia"/>
              <a:sym typeface="Georgia"/>
            </a:endParaRPr>
          </a:p>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Select </a:t>
            </a:r>
            <a:r>
              <a:rPr lang="en-US" sz="1300" b="1" i="0" u="none" strike="noStrike" cap="none" dirty="0">
                <a:solidFill>
                  <a:schemeClr val="lt1"/>
                </a:solidFill>
                <a:latin typeface="Georgia"/>
                <a:ea typeface="Georgia"/>
                <a:cs typeface="Georgia"/>
                <a:sym typeface="Georgia"/>
              </a:rPr>
              <a:t>Explore Occupations</a:t>
            </a:r>
            <a:endParaRPr sz="1300" b="0" i="0" u="none" strike="noStrike" cap="none" dirty="0">
              <a:solidFill>
                <a:schemeClr val="lt1"/>
              </a:solidFill>
              <a:latin typeface="Georgia"/>
              <a:ea typeface="Georgia"/>
              <a:cs typeface="Georgia"/>
              <a:sym typeface="Georgia"/>
            </a:endParaRPr>
          </a:p>
          <a:p>
            <a:pPr marL="0" marR="0" lvl="0" indent="0" algn="l" rtl="0">
              <a:lnSpc>
                <a:spcPct val="150000"/>
              </a:lnSpc>
              <a:spcBef>
                <a:spcPts val="0"/>
              </a:spcBef>
              <a:spcAft>
                <a:spcPts val="0"/>
              </a:spcAft>
              <a:buClr>
                <a:srgbClr val="000000"/>
              </a:buClr>
              <a:buSzPts val="1300"/>
              <a:buFont typeface="Arial"/>
              <a:buNone/>
            </a:pPr>
            <a:r>
              <a:rPr lang="en-US" sz="1300" b="0" i="1" u="none" strike="noStrike" cap="none" dirty="0">
                <a:solidFill>
                  <a:schemeClr val="lt1"/>
                </a:solidFill>
                <a:latin typeface="Georgia"/>
                <a:ea typeface="Georgia"/>
                <a:cs typeface="Georgia"/>
                <a:sym typeface="Georgia"/>
              </a:rPr>
              <a:t>Using your survey results from previous activities…</a:t>
            </a:r>
            <a:endParaRPr sz="1300" b="0" i="1" u="none" strike="noStrike" cap="none" dirty="0">
              <a:solidFill>
                <a:schemeClr val="lt1"/>
              </a:solidFill>
              <a:latin typeface="Georgia"/>
              <a:ea typeface="Georgia"/>
              <a:cs typeface="Georgia"/>
              <a:sym typeface="Georgia"/>
            </a:endParaRPr>
          </a:p>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Filter your Top Career Cluster</a:t>
            </a:r>
            <a:endParaRPr sz="1300" b="0" i="0" u="none" strike="noStrike" cap="none" dirty="0">
              <a:solidFill>
                <a:schemeClr val="lt1"/>
              </a:solidFill>
              <a:latin typeface="Georgia"/>
              <a:ea typeface="Georgia"/>
              <a:cs typeface="Georgia"/>
              <a:sym typeface="Georgia"/>
            </a:endParaRPr>
          </a:p>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Filter your Top Interest</a:t>
            </a:r>
            <a:endParaRPr sz="1300" b="0" i="0" u="none" strike="noStrike" cap="none" dirty="0">
              <a:solidFill>
                <a:schemeClr val="lt1"/>
              </a:solidFill>
              <a:latin typeface="Georgia"/>
              <a:ea typeface="Georgia"/>
              <a:cs typeface="Georgia"/>
              <a:sym typeface="Georgia"/>
            </a:endParaRPr>
          </a:p>
          <a:p>
            <a:pPr marL="0" marR="0" lvl="0" indent="0" algn="l" rtl="0">
              <a:lnSpc>
                <a:spcPct val="150000"/>
              </a:lnSpc>
              <a:spcBef>
                <a:spcPts val="0"/>
              </a:spcBef>
              <a:spcAft>
                <a:spcPts val="0"/>
              </a:spcAft>
              <a:buClr>
                <a:srgbClr val="000000"/>
              </a:buClr>
              <a:buSzPts val="1300"/>
              <a:buFont typeface="Arial"/>
              <a:buNone/>
            </a:pPr>
            <a:r>
              <a:rPr lang="en-US" sz="1300" b="0" i="1" u="none" strike="noStrike" cap="none" dirty="0">
                <a:solidFill>
                  <a:schemeClr val="lt1"/>
                </a:solidFill>
                <a:latin typeface="Georgia"/>
                <a:ea typeface="Georgia"/>
                <a:cs typeface="Georgia"/>
                <a:sym typeface="Georgia"/>
              </a:rPr>
              <a:t>OR… Just</a:t>
            </a:r>
            <a:endParaRPr sz="1300" b="0" i="1" u="none" strike="noStrike" cap="none" dirty="0">
              <a:solidFill>
                <a:schemeClr val="lt1"/>
              </a:solidFill>
              <a:latin typeface="Georgia"/>
              <a:ea typeface="Georgia"/>
              <a:cs typeface="Georgia"/>
              <a:sym typeface="Georgia"/>
            </a:endParaRPr>
          </a:p>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Select an occupation to explore.</a:t>
            </a:r>
            <a:endParaRPr sz="1300" b="0" i="0" u="none" strike="noStrike" cap="none" dirty="0">
              <a:solidFill>
                <a:schemeClr val="lt1"/>
              </a:solidFill>
              <a:latin typeface="Georgia"/>
              <a:ea typeface="Georgia"/>
              <a:cs typeface="Georgia"/>
              <a:sym typeface="Georgia"/>
            </a:endParaRPr>
          </a:p>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 Look for “Common Job Titles”</a:t>
            </a:r>
            <a:endParaRPr sz="1300" b="0" i="0" u="none" strike="noStrike" cap="none" dirty="0">
              <a:solidFill>
                <a:schemeClr val="lt1"/>
              </a:solidFill>
              <a:latin typeface="Georgia"/>
              <a:ea typeface="Georgia"/>
              <a:cs typeface="Georgia"/>
              <a:sym typeface="Georgia"/>
            </a:endParaRPr>
          </a:p>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 Fill in the information needed on the worksheet.</a:t>
            </a:r>
            <a:endParaRPr sz="1300" b="0" i="0" u="none" strike="noStrike" cap="none" dirty="0">
              <a:solidFill>
                <a:schemeClr val="lt1"/>
              </a:solidFill>
              <a:latin typeface="Georgia"/>
              <a:ea typeface="Georgia"/>
              <a:cs typeface="Georgia"/>
              <a:sym typeface="Georgia"/>
            </a:endParaRPr>
          </a:p>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 See how many titles you have heard of.</a:t>
            </a:r>
            <a:endParaRPr sz="1300" b="0" i="0" u="none" strike="noStrike" cap="none" dirty="0">
              <a:solidFill>
                <a:schemeClr val="lt1"/>
              </a:solidFill>
              <a:latin typeface="Georgia"/>
              <a:ea typeface="Georgia"/>
              <a:cs typeface="Georgia"/>
              <a:sym typeface="Georgia"/>
            </a:endParaRPr>
          </a:p>
          <a:p>
            <a:pPr marL="171450" marR="0" lvl="0" indent="-139700" algn="l" rtl="0">
              <a:lnSpc>
                <a:spcPct val="150000"/>
              </a:lnSpc>
              <a:spcBef>
                <a:spcPts val="0"/>
              </a:spcBef>
              <a:spcAft>
                <a:spcPts val="0"/>
              </a:spcAft>
              <a:buClr>
                <a:schemeClr val="lt1"/>
              </a:buClr>
              <a:buSzPts val="1300"/>
              <a:buFont typeface="Georgia"/>
              <a:buAutoNum type="arabicPeriod"/>
            </a:pPr>
            <a:r>
              <a:rPr lang="en-US" sz="1300" b="0" i="0" u="none" strike="noStrike" cap="none" dirty="0">
                <a:solidFill>
                  <a:schemeClr val="lt1"/>
                </a:solidFill>
                <a:latin typeface="Georgia"/>
                <a:ea typeface="Georgia"/>
                <a:cs typeface="Georgia"/>
                <a:sym typeface="Georgia"/>
              </a:rPr>
              <a:t> End the lesson seeing who heard of the most titles.</a:t>
            </a:r>
            <a:endParaRPr sz="1300" b="0" i="0" u="none" strike="noStrike" cap="none" dirty="0">
              <a:solidFill>
                <a:schemeClr val="lt1"/>
              </a:solidFill>
              <a:latin typeface="Georgia"/>
              <a:ea typeface="Georgia"/>
              <a:cs typeface="Georgia"/>
              <a:sym typeface="Georgia"/>
            </a:endParaRPr>
          </a:p>
          <a:p>
            <a:pPr marL="0" marR="0" lvl="0" indent="0" algn="l" rtl="0">
              <a:lnSpc>
                <a:spcPct val="115000"/>
              </a:lnSpc>
              <a:spcBef>
                <a:spcPts val="0"/>
              </a:spcBef>
              <a:spcAft>
                <a:spcPts val="0"/>
              </a:spcAft>
              <a:buClr>
                <a:srgbClr val="000000"/>
              </a:buClr>
              <a:buSzPts val="1300"/>
              <a:buFont typeface="Arial"/>
              <a:buNone/>
            </a:pPr>
            <a:endParaRPr sz="1300" b="0" i="0" u="none" strike="noStrike" cap="none" dirty="0">
              <a:solidFill>
                <a:schemeClr val="lt1"/>
              </a:solidFill>
              <a:latin typeface="Georgia"/>
              <a:ea typeface="Georgia"/>
              <a:cs typeface="Georgia"/>
              <a:sym typeface="Georgia"/>
            </a:endParaRPr>
          </a:p>
          <a:p>
            <a:pPr marL="0" marR="0" lvl="0" indent="0" algn="l" rtl="0">
              <a:lnSpc>
                <a:spcPct val="115000"/>
              </a:lnSpc>
              <a:spcBef>
                <a:spcPts val="0"/>
              </a:spcBef>
              <a:spcAft>
                <a:spcPts val="0"/>
              </a:spcAft>
              <a:buClr>
                <a:srgbClr val="000000"/>
              </a:buClr>
              <a:buSzPts val="1300"/>
              <a:buFont typeface="Arial"/>
              <a:buNone/>
            </a:pPr>
            <a:endParaRPr sz="1300" b="0" i="0" u="none" strike="noStrike" cap="none" dirty="0">
              <a:solidFill>
                <a:schemeClr val="lt1"/>
              </a:solidFill>
              <a:latin typeface="Georgia"/>
              <a:ea typeface="Georgia"/>
              <a:cs typeface="Georgia"/>
              <a:sym typeface="Georgia"/>
            </a:endParaRPr>
          </a:p>
        </p:txBody>
      </p:sp>
      <p:sp>
        <p:nvSpPr>
          <p:cNvPr id="96" name="Google Shape;96;p1"/>
          <p:cNvSpPr/>
          <p:nvPr/>
        </p:nvSpPr>
        <p:spPr>
          <a:xfrm>
            <a:off x="210300" y="743600"/>
            <a:ext cx="3842100" cy="369300"/>
          </a:xfrm>
          <a:prstGeom prst="rect">
            <a:avLst/>
          </a:prstGeom>
          <a:solidFill>
            <a:srgbClr val="475F97"/>
          </a:solidFill>
          <a:ln>
            <a:noFill/>
          </a:ln>
        </p:spPr>
        <p:txBody>
          <a:bodyPr spcFirstLastPara="1" wrap="square" lIns="91425" tIns="45700" rIns="91425" bIns="45700" anchor="t" anchorCtr="0">
            <a:noAutofit/>
          </a:bodyPr>
          <a:lstStyle/>
          <a:p>
            <a:pPr marL="0" marR="0" lvl="0" indent="0" algn="ctr" rtl="0">
              <a:lnSpc>
                <a:spcPct val="100000"/>
              </a:lnSpc>
              <a:spcBef>
                <a:spcPts val="300"/>
              </a:spcBef>
              <a:spcAft>
                <a:spcPts val="0"/>
              </a:spcAft>
              <a:buClr>
                <a:schemeClr val="dk1"/>
              </a:buClr>
              <a:buSzPts val="1800"/>
              <a:buFont typeface="Arial"/>
              <a:buNone/>
            </a:pPr>
            <a:r>
              <a:rPr lang="en-US" sz="1400" b="1" i="0" u="none" strike="noStrike" cap="none" dirty="0">
                <a:solidFill>
                  <a:schemeClr val="lt1"/>
                </a:solidFill>
                <a:latin typeface="Arial"/>
                <a:ea typeface="Arial"/>
                <a:cs typeface="Arial"/>
                <a:sym typeface="Arial"/>
              </a:rPr>
              <a:t>ALSO KNOWN AS: COMMON JOB TITLES</a:t>
            </a:r>
            <a:endParaRPr sz="1000" b="0" i="0" u="none" strike="noStrike" cap="none" dirty="0">
              <a:solidFill>
                <a:schemeClr val="lt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800"/>
              <a:buFont typeface="Arial"/>
              <a:buNone/>
            </a:pPr>
            <a:endParaRPr sz="1900" b="1" i="0" u="none" strike="noStrike" cap="none" dirty="0">
              <a:solidFill>
                <a:srgbClr val="FFFFFF"/>
              </a:solidFill>
              <a:latin typeface="Arial"/>
              <a:ea typeface="Arial"/>
              <a:cs typeface="Arial"/>
              <a:sym typeface="Arial"/>
            </a:endParaRPr>
          </a:p>
        </p:txBody>
      </p:sp>
      <p:grpSp>
        <p:nvGrpSpPr>
          <p:cNvPr id="97" name="Google Shape;97;p1"/>
          <p:cNvGrpSpPr/>
          <p:nvPr/>
        </p:nvGrpSpPr>
        <p:grpSpPr>
          <a:xfrm>
            <a:off x="5040263" y="8529888"/>
            <a:ext cx="1473675" cy="461700"/>
            <a:chOff x="2828150" y="190363"/>
            <a:chExt cx="1473675" cy="461700"/>
          </a:xfrm>
        </p:grpSpPr>
        <p:pic>
          <p:nvPicPr>
            <p:cNvPr id="98" name="Google Shape;98;p1"/>
            <p:cNvPicPr preferRelativeResize="0"/>
            <p:nvPr/>
          </p:nvPicPr>
          <p:blipFill>
            <a:blip r:embed="rId6">
              <a:alphaModFix/>
            </a:blip>
            <a:stretch>
              <a:fillRect/>
            </a:stretch>
          </p:blipFill>
          <p:spPr>
            <a:xfrm>
              <a:off x="3657050" y="323996"/>
              <a:ext cx="644775" cy="194417"/>
            </a:xfrm>
            <a:prstGeom prst="rect">
              <a:avLst/>
            </a:prstGeom>
            <a:noFill/>
            <a:ln>
              <a:noFill/>
            </a:ln>
          </p:spPr>
        </p:pic>
        <p:sp>
          <p:nvSpPr>
            <p:cNvPr id="99" name="Google Shape;99;p1"/>
            <p:cNvSpPr txBox="1"/>
            <p:nvPr/>
          </p:nvSpPr>
          <p:spPr>
            <a:xfrm>
              <a:off x="2828150" y="190363"/>
              <a:ext cx="8289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900">
                  <a:solidFill>
                    <a:srgbClr val="FFFFFF"/>
                  </a:solidFill>
                  <a:latin typeface="Calibri"/>
                  <a:ea typeface="Calibri"/>
                  <a:cs typeface="Calibri"/>
                  <a:sym typeface="Calibri"/>
                </a:rPr>
                <a:t>Sign in and save results:</a:t>
              </a:r>
              <a:endParaRPr sz="900">
                <a:solidFill>
                  <a:srgbClr val="FFFFFF"/>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303</Words>
  <Application>Microsoft Macintosh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Yandle</dc:creator>
  <cp:lastModifiedBy>Foram Shah</cp:lastModifiedBy>
  <cp:revision>3</cp:revision>
  <dcterms:created xsi:type="dcterms:W3CDTF">2021-07-05T18:56:43Z</dcterms:created>
  <dcterms:modified xsi:type="dcterms:W3CDTF">2021-09-08T18:03:05Z</dcterms:modified>
</cp:coreProperties>
</file>