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i7UIZaMsv+oDdVe/3tQRlG1O2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p:scale>
          <a:sx n="120" d="100"/>
          <a:sy n="120" d="100"/>
        </p:scale>
        <p:origin x="2088" y="-1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hewordsearch.com/puzzle/2602942/be-your-own-boss/" TargetMode="External"/><Relationship Id="rId4" Type="http://schemas.openxmlformats.org/officeDocument/2006/relationships/hyperlink" Target="https://nccareers.org/find-career/be-your-own-bo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266000" y="4142875"/>
            <a:ext cx="3842100" cy="2423325"/>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228600" lvl="0" indent="-130175" algn="l" rtl="0">
              <a:lnSpc>
                <a:spcPct val="115000"/>
              </a:lnSpc>
              <a:spcBef>
                <a:spcPts val="0"/>
              </a:spcBef>
              <a:spcAft>
                <a:spcPts val="0"/>
              </a:spcAft>
              <a:buClr>
                <a:schemeClr val="dk1"/>
              </a:buClr>
              <a:buSzPts val="1150"/>
              <a:buChar char="★"/>
            </a:pPr>
            <a:r>
              <a:rPr lang="en-US" sz="1150" b="1" dirty="0">
                <a:solidFill>
                  <a:schemeClr val="dk1"/>
                </a:solidFill>
                <a:hlinkClick r:id="rId4"/>
              </a:rPr>
              <a:t>Small Business/Entrepreneur Readiness Survey</a:t>
            </a:r>
            <a:r>
              <a:rPr lang="en-US" sz="1150" dirty="0">
                <a:solidFill>
                  <a:schemeClr val="dk1"/>
                </a:solidFill>
                <a:hlinkClick r:id="rId4"/>
              </a:rPr>
              <a:t> </a:t>
            </a:r>
            <a:endParaRPr sz="1150" b="1" dirty="0"/>
          </a:p>
          <a:p>
            <a:pPr marL="228600" marR="0" lvl="0" indent="-130175" algn="l" rtl="0">
              <a:lnSpc>
                <a:spcPct val="115000"/>
              </a:lnSpc>
              <a:spcBef>
                <a:spcPts val="0"/>
              </a:spcBef>
              <a:spcAft>
                <a:spcPts val="0"/>
              </a:spcAft>
              <a:buClr>
                <a:schemeClr val="dk1"/>
              </a:buClr>
              <a:buSzPts val="1150"/>
              <a:buFont typeface="Arial"/>
              <a:buChar char="★"/>
            </a:pPr>
            <a:r>
              <a:rPr lang="en-US" sz="1150" b="1" dirty="0"/>
              <a:t>How to Become an Entrepreneur</a:t>
            </a:r>
            <a:endParaRPr sz="1150" b="1" i="0" u="none" strike="noStrike" cap="none" dirty="0">
              <a:solidFill>
                <a:srgbClr val="000000"/>
              </a:solidFill>
              <a:latin typeface="Arial"/>
              <a:ea typeface="Arial"/>
              <a:cs typeface="Arial"/>
              <a:sym typeface="Arial"/>
            </a:endParaRPr>
          </a:p>
          <a:p>
            <a:pPr marL="514350" marR="0" lvl="1" indent="-187325" algn="l" rtl="0">
              <a:lnSpc>
                <a:spcPct val="115000"/>
              </a:lnSpc>
              <a:spcBef>
                <a:spcPts val="0"/>
              </a:spcBef>
              <a:spcAft>
                <a:spcPts val="0"/>
              </a:spcAft>
              <a:buClr>
                <a:srgbClr val="000000"/>
              </a:buClr>
              <a:buSzPts val="1150"/>
              <a:buFont typeface="Arial"/>
              <a:buChar char="○"/>
            </a:pPr>
            <a:r>
              <a:rPr lang="en-US" sz="1150" dirty="0"/>
              <a:t>Students are to create a brief tutorial on 5 steps to becoming a successful entrepreneur.</a:t>
            </a:r>
            <a:endParaRPr sz="1150" b="1" dirty="0">
              <a:solidFill>
                <a:schemeClr val="dk1"/>
              </a:solidFill>
            </a:endParaRPr>
          </a:p>
          <a:p>
            <a:pPr marL="514350" marR="0" lvl="1" indent="-187325" algn="l" rtl="0">
              <a:lnSpc>
                <a:spcPct val="115000"/>
              </a:lnSpc>
              <a:spcBef>
                <a:spcPts val="0"/>
              </a:spcBef>
              <a:spcAft>
                <a:spcPts val="0"/>
              </a:spcAft>
              <a:buClr>
                <a:schemeClr val="dk1"/>
              </a:buClr>
              <a:buSzPts val="1150"/>
              <a:buChar char="○"/>
            </a:pPr>
            <a:r>
              <a:rPr lang="en-US" sz="1150" dirty="0">
                <a:solidFill>
                  <a:schemeClr val="dk1"/>
                </a:solidFill>
              </a:rPr>
              <a:t>Students can utilize the information learned through the survey and through their own research.</a:t>
            </a:r>
            <a:endParaRPr sz="1150" dirty="0">
              <a:solidFill>
                <a:schemeClr val="dk1"/>
              </a:solidFill>
            </a:endParaRPr>
          </a:p>
          <a:p>
            <a:pPr marL="514350" marR="0" lvl="1" indent="-187325" algn="l" rtl="0">
              <a:lnSpc>
                <a:spcPct val="115000"/>
              </a:lnSpc>
              <a:spcBef>
                <a:spcPts val="0"/>
              </a:spcBef>
              <a:spcAft>
                <a:spcPts val="0"/>
              </a:spcAft>
              <a:buClr>
                <a:schemeClr val="dk1"/>
              </a:buClr>
              <a:buSzPts val="1150"/>
              <a:buChar char="○"/>
            </a:pPr>
            <a:r>
              <a:rPr lang="en-US" sz="1150" dirty="0">
                <a:solidFill>
                  <a:schemeClr val="dk1"/>
                </a:solidFill>
              </a:rPr>
              <a:t>Students can make a video, digital, visual, </a:t>
            </a:r>
            <a:r>
              <a:rPr lang="en-US" sz="1150" dirty="0" err="1">
                <a:solidFill>
                  <a:schemeClr val="dk1"/>
                </a:solidFill>
              </a:rPr>
              <a:t>etc</a:t>
            </a:r>
            <a:r>
              <a:rPr lang="en-US" sz="1150" dirty="0">
                <a:solidFill>
                  <a:schemeClr val="dk1"/>
                </a:solidFill>
              </a:rPr>
              <a:t> tutorial.</a:t>
            </a:r>
            <a:endParaRPr sz="1150" dirty="0">
              <a:solidFill>
                <a:schemeClr val="dk1"/>
              </a:solidFill>
            </a:endParaRPr>
          </a:p>
          <a:p>
            <a:pPr marL="228600" marR="0" lvl="0" indent="-130175" algn="l" rtl="0">
              <a:lnSpc>
                <a:spcPct val="115000"/>
              </a:lnSpc>
              <a:spcBef>
                <a:spcPts val="0"/>
              </a:spcBef>
              <a:spcAft>
                <a:spcPts val="0"/>
              </a:spcAft>
              <a:buClr>
                <a:schemeClr val="dk1"/>
              </a:buClr>
              <a:buSzPts val="1150"/>
              <a:buFont typeface="Arial"/>
              <a:buChar char="★"/>
            </a:pPr>
            <a:r>
              <a:rPr lang="en-US" sz="1150" b="1" i="0" u="sng" strike="noStrike" cap="none" dirty="0">
                <a:solidFill>
                  <a:schemeClr val="hlink"/>
                </a:solidFill>
                <a:latin typeface="Arial"/>
                <a:ea typeface="Arial"/>
                <a:cs typeface="Arial"/>
                <a:sym typeface="Arial"/>
                <a:hlinkClick r:id="rId5"/>
              </a:rPr>
              <a:t>Be Your Own Boss Word Search</a:t>
            </a:r>
            <a:r>
              <a:rPr lang="en-US" sz="1150" b="1" i="0" u="none" strike="noStrike" cap="none" dirty="0">
                <a:solidFill>
                  <a:schemeClr val="dk1"/>
                </a:solidFill>
                <a:latin typeface="Arial"/>
                <a:ea typeface="Arial"/>
                <a:cs typeface="Arial"/>
                <a:sym typeface="Arial"/>
              </a:rPr>
              <a:t> (online)</a:t>
            </a:r>
            <a:endParaRPr lang="en-US" sz="1150" b="1" dirty="0">
              <a:solidFill>
                <a:schemeClr val="dk1"/>
              </a:solidFill>
            </a:endParaRPr>
          </a:p>
          <a:p>
            <a:pPr marL="228600" marR="0" lvl="0" indent="-130175" algn="l" rtl="0">
              <a:lnSpc>
                <a:spcPct val="115000"/>
              </a:lnSpc>
              <a:spcBef>
                <a:spcPts val="0"/>
              </a:spcBef>
              <a:spcAft>
                <a:spcPts val="0"/>
              </a:spcAft>
              <a:buClr>
                <a:schemeClr val="dk1"/>
              </a:buClr>
              <a:buSzPts val="1150"/>
              <a:buFont typeface="Arial"/>
              <a:buChar char="★"/>
            </a:pPr>
            <a:r>
              <a:rPr lang="en-US" sz="1150" b="1" i="0" u="sng" strike="noStrike" cap="none" dirty="0">
                <a:solidFill>
                  <a:schemeClr val="tx1"/>
                </a:solidFill>
                <a:latin typeface="Arial"/>
                <a:ea typeface="Arial"/>
                <a:cs typeface="Arial"/>
                <a:sym typeface="Arial"/>
              </a:rPr>
              <a:t>Be Your Own Boss Word Search</a:t>
            </a:r>
            <a:r>
              <a:rPr lang="en-US" sz="1150" b="1" i="0" u="none" strike="noStrike" cap="none" dirty="0">
                <a:solidFill>
                  <a:schemeClr val="tx1"/>
                </a:solidFill>
                <a:latin typeface="Arial"/>
                <a:ea typeface="Arial"/>
                <a:cs typeface="Arial"/>
                <a:sym typeface="Arial"/>
              </a:rPr>
              <a:t> </a:t>
            </a:r>
            <a:r>
              <a:rPr lang="en-US" sz="1150" b="1" i="0" u="none" strike="noStrike" cap="none" dirty="0">
                <a:solidFill>
                  <a:schemeClr val="dk1"/>
                </a:solidFill>
                <a:latin typeface="Arial"/>
                <a:ea typeface="Arial"/>
                <a:cs typeface="Arial"/>
                <a:sym typeface="Arial"/>
              </a:rPr>
              <a:t>(printable)</a:t>
            </a:r>
            <a:endParaRPr sz="1150" b="1" i="0" u="none" strike="noStrike" cap="none" dirty="0">
              <a:solidFill>
                <a:schemeClr val="dk1"/>
              </a:solidFill>
              <a:latin typeface="Arial"/>
              <a:ea typeface="Arial"/>
              <a:cs typeface="Arial"/>
              <a:sym typeface="Arial"/>
            </a:endParaRPr>
          </a:p>
        </p:txBody>
      </p:sp>
      <p:sp>
        <p:nvSpPr>
          <p:cNvPr id="85" name="Google Shape;85;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rPr>
              <a:t>6-8</a:t>
            </a:r>
            <a:endParaRPr sz="2800" b="1" i="0" u="none" strike="noStrike" cap="none" dirty="0">
              <a:solidFill>
                <a:srgbClr val="FFFFFF"/>
              </a:solidFill>
              <a:latin typeface="Arial"/>
              <a:ea typeface="Arial"/>
              <a:cs typeface="Arial"/>
              <a:sym typeface="Arial"/>
            </a:endParaRPr>
          </a:p>
        </p:txBody>
      </p:sp>
      <p:sp>
        <p:nvSpPr>
          <p:cNvPr id="86" name="Google Shape;86;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Arial"/>
                <a:ea typeface="Arial"/>
                <a:cs typeface="Arial"/>
                <a:sym typeface="Arial"/>
              </a:rPr>
              <a:t>60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7" name="Google Shape;87;p1"/>
          <p:cNvSpPr/>
          <p:nvPr/>
        </p:nvSpPr>
        <p:spPr>
          <a:xfrm>
            <a:off x="210300" y="743600"/>
            <a:ext cx="38421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900" b="1" i="0" u="none" strike="noStrike" cap="none">
                <a:solidFill>
                  <a:schemeClr val="lt1"/>
                </a:solidFill>
                <a:latin typeface="Arial"/>
                <a:ea typeface="Arial"/>
                <a:cs typeface="Arial"/>
                <a:sym typeface="Arial"/>
              </a:rPr>
              <a:t>BE YOUR OWN BOSS</a:t>
            </a:r>
            <a:endParaRPr sz="1500" b="0" i="0" u="none" strike="noStrike" cap="none">
              <a:solidFill>
                <a:schemeClr val="lt1"/>
              </a:solidFill>
              <a:latin typeface="Arial"/>
              <a:ea typeface="Arial"/>
              <a:cs typeface="Arial"/>
              <a:sym typeface="Arial"/>
            </a:endParaRPr>
          </a:p>
        </p:txBody>
      </p:sp>
      <p:sp>
        <p:nvSpPr>
          <p:cNvPr id="88" name="Google Shape;88;p1"/>
          <p:cNvSpPr/>
          <p:nvPr/>
        </p:nvSpPr>
        <p:spPr>
          <a:xfrm>
            <a:off x="210300" y="1118300"/>
            <a:ext cx="28239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LEARNING OUTCOMES</a:t>
            </a:r>
            <a:endParaRPr sz="1600" b="0" i="0" u="none" strike="noStrike" cap="none">
              <a:solidFill>
                <a:srgbClr val="000000"/>
              </a:solidFill>
              <a:latin typeface="Arial"/>
              <a:ea typeface="Arial"/>
              <a:cs typeface="Arial"/>
              <a:sym typeface="Arial"/>
            </a:endParaRPr>
          </a:p>
        </p:txBody>
      </p:sp>
      <p:sp>
        <p:nvSpPr>
          <p:cNvPr id="89" name="Google Shape;89;p1"/>
          <p:cNvSpPr/>
          <p:nvPr/>
        </p:nvSpPr>
        <p:spPr>
          <a:xfrm>
            <a:off x="210300" y="2227400"/>
            <a:ext cx="2096400" cy="29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INTRODUCTION</a:t>
            </a:r>
            <a:endParaRPr sz="1600" b="0" i="0" u="none" strike="noStrike" cap="none">
              <a:solidFill>
                <a:srgbClr val="000000"/>
              </a:solidFill>
              <a:latin typeface="Arial"/>
              <a:ea typeface="Arial"/>
              <a:cs typeface="Arial"/>
              <a:sym typeface="Arial"/>
            </a:endParaRPr>
          </a:p>
        </p:txBody>
      </p:sp>
      <p:sp>
        <p:nvSpPr>
          <p:cNvPr id="90" name="Google Shape;90;p1"/>
          <p:cNvSpPr/>
          <p:nvPr/>
        </p:nvSpPr>
        <p:spPr>
          <a:xfrm>
            <a:off x="189800" y="3861225"/>
            <a:ext cx="1352700" cy="29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ACTIVITY</a:t>
            </a:r>
            <a:endParaRPr sz="1600" b="0" i="0" u="none" strike="noStrike" cap="none">
              <a:solidFill>
                <a:srgbClr val="000000"/>
              </a:solidFill>
              <a:latin typeface="Arial"/>
              <a:ea typeface="Arial"/>
              <a:cs typeface="Arial"/>
              <a:sym typeface="Arial"/>
            </a:endParaRPr>
          </a:p>
        </p:txBody>
      </p:sp>
      <p:sp>
        <p:nvSpPr>
          <p:cNvPr id="91" name="Google Shape;91;p1"/>
          <p:cNvSpPr/>
          <p:nvPr/>
        </p:nvSpPr>
        <p:spPr>
          <a:xfrm>
            <a:off x="185250" y="6604700"/>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rgbClr val="475F97"/>
                </a:solidFill>
              </a:rPr>
              <a:t>DISCUSSION</a:t>
            </a:r>
            <a:endParaRPr sz="1600" b="0" i="0" u="none" strike="noStrike" cap="none">
              <a:solidFill>
                <a:srgbClr val="000000"/>
              </a:solidFill>
              <a:latin typeface="Arial"/>
              <a:ea typeface="Arial"/>
              <a:cs typeface="Arial"/>
              <a:sym typeface="Arial"/>
            </a:endParaRPr>
          </a:p>
        </p:txBody>
      </p:sp>
      <p:sp>
        <p:nvSpPr>
          <p:cNvPr id="92" name="Google Shape;92;p1"/>
          <p:cNvSpPr txBox="1"/>
          <p:nvPr/>
        </p:nvSpPr>
        <p:spPr>
          <a:xfrm>
            <a:off x="266000" y="1411400"/>
            <a:ext cx="3842100" cy="7389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150" b="0" i="0" u="none" strike="noStrike" cap="none">
                <a:solidFill>
                  <a:srgbClr val="000000"/>
                </a:solidFill>
                <a:latin typeface="Arial"/>
                <a:ea typeface="Arial"/>
                <a:cs typeface="Arial"/>
                <a:sym typeface="Arial"/>
              </a:rPr>
              <a:t>Students will understand the qualities needed to become an entrepreneur and explore if they think they have what it takes to be your own boss.</a:t>
            </a:r>
            <a:endParaRPr sz="1150" b="0" i="0" u="none" strike="noStrike" cap="none">
              <a:solidFill>
                <a:srgbClr val="000000"/>
              </a:solidFill>
              <a:latin typeface="Arial"/>
              <a:ea typeface="Arial"/>
              <a:cs typeface="Arial"/>
              <a:sym typeface="Arial"/>
            </a:endParaRPr>
          </a:p>
        </p:txBody>
      </p:sp>
      <p:sp>
        <p:nvSpPr>
          <p:cNvPr id="93" name="Google Shape;93;p1"/>
          <p:cNvSpPr txBox="1"/>
          <p:nvPr/>
        </p:nvSpPr>
        <p:spPr>
          <a:xfrm>
            <a:off x="261450" y="2518400"/>
            <a:ext cx="3842100" cy="12600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150" b="0" i="0" u="none" strike="noStrike" cap="none">
                <a:solidFill>
                  <a:schemeClr val="dk1"/>
                </a:solidFill>
                <a:latin typeface="Arial"/>
                <a:ea typeface="Arial"/>
                <a:cs typeface="Arial"/>
                <a:sym typeface="Arial"/>
              </a:rPr>
              <a:t>This activity is designed to help students understand aspects of being an entrepreneur. Students will explore qualities needed to succeed as an entrepreneur.  Students can take an assessment evaluating their skills, characteristics, and experience as they relate to starting a business. </a:t>
            </a:r>
            <a:endParaRPr sz="1150" b="0" i="0" u="none" strike="noStrike" cap="none">
              <a:solidFill>
                <a:schemeClr val="dk1"/>
              </a:solidFill>
              <a:latin typeface="Arial"/>
              <a:ea typeface="Arial"/>
              <a:cs typeface="Arial"/>
              <a:sym typeface="Arial"/>
            </a:endParaRPr>
          </a:p>
        </p:txBody>
      </p:sp>
      <p:sp>
        <p:nvSpPr>
          <p:cNvPr id="94" name="Google Shape;94;p1"/>
          <p:cNvSpPr/>
          <p:nvPr/>
        </p:nvSpPr>
        <p:spPr>
          <a:xfrm>
            <a:off x="4301825" y="1237850"/>
            <a:ext cx="27225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15000"/>
              </a:lnSpc>
              <a:spcBef>
                <a:spcPts val="0"/>
              </a:spcBef>
              <a:spcAft>
                <a:spcPts val="0"/>
              </a:spcAft>
              <a:buClr>
                <a:srgbClr val="000000"/>
              </a:buClr>
              <a:buSzPts val="1600"/>
              <a:buFont typeface="Arial"/>
              <a:buNone/>
            </a:pPr>
            <a:r>
              <a:rPr lang="en-US" sz="1400" b="1" i="0" u="sng" strike="noStrike" cap="none">
                <a:solidFill>
                  <a:schemeClr val="lt1"/>
                </a:solidFill>
                <a:latin typeface="Georgia"/>
                <a:ea typeface="Georgia"/>
                <a:cs typeface="Georgia"/>
                <a:sym typeface="Georgia"/>
              </a:rPr>
              <a:t>DIRECTIONS</a:t>
            </a:r>
            <a:endParaRPr sz="1400" b="0" i="0" u="sng" strike="noStrike" cap="none">
              <a:solidFill>
                <a:schemeClr val="lt1"/>
              </a:solidFill>
              <a:latin typeface="Georgia"/>
              <a:ea typeface="Georgia"/>
              <a:cs typeface="Georgia"/>
              <a:sym typeface="Georgia"/>
            </a:endParaRPr>
          </a:p>
        </p:txBody>
      </p:sp>
      <p:sp>
        <p:nvSpPr>
          <p:cNvPr id="95" name="Google Shape;95;p1"/>
          <p:cNvSpPr txBox="1"/>
          <p:nvPr/>
        </p:nvSpPr>
        <p:spPr>
          <a:xfrm>
            <a:off x="4380800" y="1563800"/>
            <a:ext cx="2581200" cy="2290800"/>
          </a:xfrm>
          <a:prstGeom prst="rect">
            <a:avLst/>
          </a:prstGeom>
          <a:noFill/>
          <a:ln>
            <a:noFill/>
          </a:ln>
        </p:spPr>
        <p:txBody>
          <a:bodyPr spcFirstLastPara="1" wrap="square" lIns="91425" tIns="91425" rIns="91425" bIns="91425" anchor="t" anchorCtr="0">
            <a:spAutoFit/>
          </a:bodyPr>
          <a:lstStyle/>
          <a:p>
            <a:pPr marL="0" marR="0" lvl="0" indent="0" algn="ctr" rtl="0">
              <a:lnSpc>
                <a:spcPct val="150000"/>
              </a:lnSpc>
              <a:spcBef>
                <a:spcPts val="600"/>
              </a:spcBef>
              <a:spcAft>
                <a:spcPts val="0"/>
              </a:spcAft>
              <a:buClr>
                <a:schemeClr val="dk1"/>
              </a:buClr>
              <a:buSzPts val="1100"/>
              <a:buFont typeface="Arial"/>
              <a:buNone/>
            </a:pPr>
            <a:r>
              <a:rPr lang="en-US" sz="1300" b="0" i="0" u="none" strike="noStrike" cap="none">
                <a:solidFill>
                  <a:srgbClr val="DAE3F3"/>
                </a:solidFill>
                <a:latin typeface="Georgia"/>
                <a:ea typeface="Georgia"/>
                <a:cs typeface="Georgia"/>
                <a:sym typeface="Georgia"/>
              </a:rPr>
              <a:t>Students will take the Small Business/Entrepreneur Readiness survey in NCcareers. Remind students to answer each question thoughtfully and carefully.</a:t>
            </a:r>
            <a:endParaRPr sz="1300" b="0" i="0" u="none" strike="noStrike" cap="none">
              <a:solidFill>
                <a:srgbClr val="DAE3F3"/>
              </a:solidFill>
              <a:latin typeface="Georgia"/>
              <a:ea typeface="Georgia"/>
              <a:cs typeface="Georgia"/>
              <a:sym typeface="Georgia"/>
            </a:endParaRPr>
          </a:p>
          <a:p>
            <a:pPr marL="0" marR="0" lvl="0" indent="0" algn="l" rtl="0">
              <a:lnSpc>
                <a:spcPct val="150000"/>
              </a:lnSpc>
              <a:spcBef>
                <a:spcPts val="700"/>
              </a:spcBef>
              <a:spcAft>
                <a:spcPts val="700"/>
              </a:spcAft>
              <a:buClr>
                <a:schemeClr val="dk1"/>
              </a:buClr>
              <a:buSzPts val="1100"/>
              <a:buFont typeface="Arial"/>
              <a:buNone/>
            </a:pPr>
            <a:endParaRPr sz="1400" b="0" i="0" u="none" strike="noStrike" cap="none">
              <a:solidFill>
                <a:schemeClr val="lt1"/>
              </a:solidFill>
              <a:latin typeface="Arial"/>
              <a:ea typeface="Arial"/>
              <a:cs typeface="Arial"/>
              <a:sym typeface="Arial"/>
            </a:endParaRPr>
          </a:p>
        </p:txBody>
      </p:sp>
      <p:sp>
        <p:nvSpPr>
          <p:cNvPr id="96" name="Google Shape;96;p1"/>
          <p:cNvSpPr txBox="1"/>
          <p:nvPr/>
        </p:nvSpPr>
        <p:spPr>
          <a:xfrm>
            <a:off x="4380800" y="3665725"/>
            <a:ext cx="2581200" cy="4060056"/>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600"/>
              </a:spcBef>
              <a:spcAft>
                <a:spcPts val="0"/>
              </a:spcAft>
              <a:buClr>
                <a:srgbClr val="000000"/>
              </a:buClr>
              <a:buSzPts val="1300"/>
              <a:buFont typeface="Arial"/>
              <a:buNone/>
            </a:pPr>
            <a:r>
              <a:rPr lang="en-US" sz="1200" b="1" i="0" u="sng" strike="noStrike" cap="none" dirty="0">
                <a:solidFill>
                  <a:srgbClr val="FFFFFF"/>
                </a:solidFill>
                <a:latin typeface="Georgia"/>
                <a:ea typeface="Georgia"/>
                <a:cs typeface="Georgia"/>
                <a:sym typeface="Georgia"/>
              </a:rPr>
              <a:t>How to Access </a:t>
            </a:r>
            <a:endParaRPr sz="1200" b="1" i="0" u="sng" strike="noStrike" cap="none" dirty="0">
              <a:solidFill>
                <a:srgbClr val="FFFFFF"/>
              </a:solidFill>
              <a:latin typeface="Georgia"/>
              <a:ea typeface="Georgia"/>
              <a:cs typeface="Georgia"/>
              <a:sym typeface="Georgia"/>
            </a:endParaRPr>
          </a:p>
          <a:p>
            <a:pPr marL="0" marR="0" lvl="0" indent="0" algn="ctr" rtl="0">
              <a:lnSpc>
                <a:spcPct val="115000"/>
              </a:lnSpc>
              <a:spcBef>
                <a:spcPts val="600"/>
              </a:spcBef>
              <a:spcAft>
                <a:spcPts val="0"/>
              </a:spcAft>
              <a:buClr>
                <a:srgbClr val="000000"/>
              </a:buClr>
              <a:buSzPts val="1300"/>
              <a:buFont typeface="Arial"/>
              <a:buNone/>
            </a:pPr>
            <a:r>
              <a:rPr lang="en-US" sz="1200" b="1" i="0" u="sng" strike="noStrike" cap="none" dirty="0">
                <a:solidFill>
                  <a:srgbClr val="FFFFFF"/>
                </a:solidFill>
                <a:latin typeface="Georgia"/>
                <a:ea typeface="Georgia"/>
                <a:cs typeface="Georgia"/>
                <a:sym typeface="Georgia"/>
              </a:rPr>
              <a:t>Be Your Own Boss</a:t>
            </a:r>
            <a:endParaRPr sz="1200" b="1" i="0" u="sng" strike="noStrike" cap="none" dirty="0">
              <a:solidFill>
                <a:srgbClr val="FFFFFF"/>
              </a:solidFill>
              <a:latin typeface="Georgia"/>
              <a:ea typeface="Georgia"/>
              <a:cs typeface="Georgia"/>
              <a:sym typeface="Georgia"/>
            </a:endParaRPr>
          </a:p>
          <a:p>
            <a:pPr marL="0" marR="0" lvl="0" indent="0" algn="l" rtl="0">
              <a:lnSpc>
                <a:spcPct val="120000"/>
              </a:lnSpc>
              <a:spcBef>
                <a:spcPts val="7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1: Go to</a:t>
            </a:r>
            <a:r>
              <a:rPr lang="en-US" sz="1200" dirty="0">
                <a:solidFill>
                  <a:schemeClr val="lt1"/>
                </a:solidFill>
                <a:uFill>
                  <a:noFill/>
                </a:uFill>
                <a:latin typeface="Georgia"/>
                <a:ea typeface="Georgia"/>
                <a:cs typeface="Georgia"/>
                <a:sym typeface="Georgia"/>
              </a:rPr>
              <a:t> </a:t>
            </a:r>
            <a:r>
              <a:rPr lang="en-US" sz="1200" b="1" u="sng" dirty="0">
                <a:solidFill>
                  <a:schemeClr val="lt1"/>
                </a:solidFill>
                <a:latin typeface="Georgia"/>
                <a:ea typeface="Georgia"/>
                <a:cs typeface="Georgia"/>
                <a:sym typeface="Georgia"/>
              </a:rPr>
              <a:t>NCcareers.org</a:t>
            </a:r>
            <a:endParaRPr sz="1200" b="1" i="0" u="sng" strike="noStrike" cap="none" dirty="0">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2: Select </a:t>
            </a:r>
            <a:r>
              <a:rPr lang="en-US" sz="1200" b="1" i="0" u="none" strike="noStrike" cap="none" dirty="0">
                <a:solidFill>
                  <a:srgbClr val="FFFFFF"/>
                </a:solidFill>
                <a:latin typeface="Georgia"/>
                <a:ea typeface="Georgia"/>
                <a:cs typeface="Georgia"/>
                <a:sym typeface="Georgia"/>
              </a:rPr>
              <a:t>Find My Interests</a:t>
            </a:r>
            <a:endParaRPr sz="1200" b="1" i="0" u="none" strike="noStrike" cap="none" dirty="0">
              <a:solidFill>
                <a:srgbClr val="FFFFFF"/>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3: Choose </a:t>
            </a:r>
            <a:r>
              <a:rPr lang="en-US" sz="1200" b="1" i="0" u="none" strike="noStrike" cap="none" dirty="0">
                <a:solidFill>
                  <a:srgbClr val="FFFFFF"/>
                </a:solidFill>
                <a:latin typeface="Georgia"/>
                <a:ea typeface="Georgia"/>
                <a:cs typeface="Georgia"/>
                <a:sym typeface="Georgia"/>
              </a:rPr>
              <a:t>Get Started </a:t>
            </a:r>
            <a:r>
              <a:rPr lang="en-US" sz="1200" b="0" i="0" u="none" strike="noStrike" cap="none" dirty="0">
                <a:solidFill>
                  <a:srgbClr val="FFFFFF"/>
                </a:solidFill>
                <a:latin typeface="Georgia"/>
                <a:ea typeface="Georgia"/>
                <a:cs typeface="Georgia"/>
                <a:sym typeface="Georgia"/>
              </a:rPr>
              <a:t>under</a:t>
            </a:r>
            <a:r>
              <a:rPr lang="en-US" sz="1200" b="0" i="0" u="none" strike="noStrike" cap="none" dirty="0">
                <a:solidFill>
                  <a:schemeClr val="lt1"/>
                </a:solidFill>
                <a:latin typeface="Georgia"/>
                <a:ea typeface="Georgia"/>
                <a:cs typeface="Georgia"/>
                <a:sym typeface="Georgia"/>
              </a:rPr>
              <a:t> </a:t>
            </a:r>
            <a:r>
              <a:rPr lang="en-US" sz="1200" b="1" i="0" u="sng" strike="noStrike" cap="none" dirty="0">
                <a:solidFill>
                  <a:schemeClr val="lt1"/>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Small Business/Entrepreneur survey</a:t>
            </a:r>
            <a:endParaRPr sz="1200" b="1" i="0" u="none" strike="noStrike" cap="none" dirty="0">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4: Read the statements </a:t>
            </a:r>
            <a:r>
              <a:rPr lang="en-US" sz="1200" b="0" i="0" u="sng" strike="noStrike" cap="none" dirty="0">
                <a:solidFill>
                  <a:srgbClr val="FFFFFF"/>
                </a:solidFill>
                <a:latin typeface="Georgia"/>
                <a:ea typeface="Georgia"/>
                <a:cs typeface="Georgia"/>
                <a:sym typeface="Georgia"/>
              </a:rPr>
              <a:t>carefully</a:t>
            </a:r>
            <a:r>
              <a:rPr lang="en-US" sz="1200" b="0" i="0" u="none" strike="noStrike" cap="none" dirty="0">
                <a:solidFill>
                  <a:srgbClr val="FFFFFF"/>
                </a:solidFill>
                <a:latin typeface="Georgia"/>
                <a:ea typeface="Georgia"/>
                <a:cs typeface="Georgia"/>
                <a:sym typeface="Georgia"/>
              </a:rPr>
              <a:t>.</a:t>
            </a:r>
            <a:endParaRPr sz="1200" b="0" i="0" u="none" strike="noStrike" cap="none" dirty="0">
              <a:solidFill>
                <a:srgbClr val="FFFFFF"/>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5: Answer </a:t>
            </a:r>
            <a:r>
              <a:rPr lang="en-US" sz="1200" b="0" i="0" u="sng" strike="noStrike" cap="none" dirty="0">
                <a:solidFill>
                  <a:srgbClr val="FFFFFF"/>
                </a:solidFill>
                <a:latin typeface="Georgia"/>
                <a:ea typeface="Georgia"/>
                <a:cs typeface="Georgia"/>
                <a:sym typeface="Georgia"/>
              </a:rPr>
              <a:t>to the best of your ability and honestly</a:t>
            </a:r>
            <a:endParaRPr sz="1200" b="0" i="0" u="sng" strike="noStrike" cap="none" dirty="0">
              <a:solidFill>
                <a:srgbClr val="FFFFFF"/>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200"/>
              <a:buFont typeface="Arial"/>
              <a:buNone/>
            </a:pPr>
            <a:r>
              <a:rPr lang="en-US" sz="1200" b="0" i="0" u="none" strike="noStrike" cap="none" dirty="0">
                <a:solidFill>
                  <a:srgbClr val="FFFFFF"/>
                </a:solidFill>
                <a:latin typeface="Georgia"/>
                <a:ea typeface="Georgia"/>
                <a:cs typeface="Georgia"/>
                <a:sym typeface="Georgia"/>
              </a:rPr>
              <a:t>Step 6: Receive results and reflect on the information provided</a:t>
            </a:r>
            <a:endParaRPr sz="1200" b="0" i="0" u="none" strike="noStrike" cap="none" dirty="0">
              <a:solidFill>
                <a:srgbClr val="FFFFFF"/>
              </a:solidFill>
              <a:latin typeface="Georgia"/>
              <a:ea typeface="Georgia"/>
              <a:cs typeface="Georgia"/>
              <a:sym typeface="Georgia"/>
            </a:endParaRPr>
          </a:p>
        </p:txBody>
      </p:sp>
      <p:sp>
        <p:nvSpPr>
          <p:cNvPr id="97" name="Google Shape;97;p1"/>
          <p:cNvSpPr txBox="1"/>
          <p:nvPr/>
        </p:nvSpPr>
        <p:spPr>
          <a:xfrm>
            <a:off x="253100" y="6972800"/>
            <a:ext cx="3842100" cy="1786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228600" marR="0" lvl="0" indent="-130175" algn="l" rtl="0">
              <a:lnSpc>
                <a:spcPct val="115000"/>
              </a:lnSpc>
              <a:spcBef>
                <a:spcPts val="0"/>
              </a:spcBef>
              <a:spcAft>
                <a:spcPts val="0"/>
              </a:spcAft>
              <a:buClr>
                <a:schemeClr val="dk1"/>
              </a:buClr>
              <a:buSzPts val="1150"/>
              <a:buFont typeface="Arial"/>
              <a:buChar char="❖"/>
            </a:pPr>
            <a:r>
              <a:rPr lang="en-US" sz="1150" b="0" i="0" u="none" strike="noStrike" cap="none">
                <a:solidFill>
                  <a:schemeClr val="dk1"/>
                </a:solidFill>
                <a:latin typeface="Arial"/>
                <a:ea typeface="Arial"/>
                <a:cs typeface="Arial"/>
                <a:sym typeface="Arial"/>
              </a:rPr>
              <a:t>What surprised you about the survey questions?</a:t>
            </a:r>
            <a:endParaRPr sz="1150" b="0" i="0" u="none" strike="noStrike" cap="none">
              <a:solidFill>
                <a:schemeClr val="dk1"/>
              </a:solidFill>
              <a:latin typeface="Arial"/>
              <a:ea typeface="Arial"/>
              <a:cs typeface="Arial"/>
              <a:sym typeface="Arial"/>
            </a:endParaRPr>
          </a:p>
          <a:p>
            <a:pPr marL="228600" marR="0" lvl="0" indent="-130175" algn="l" rtl="0">
              <a:lnSpc>
                <a:spcPct val="115000"/>
              </a:lnSpc>
              <a:spcBef>
                <a:spcPts val="0"/>
              </a:spcBef>
              <a:spcAft>
                <a:spcPts val="0"/>
              </a:spcAft>
              <a:buClr>
                <a:schemeClr val="dk1"/>
              </a:buClr>
              <a:buSzPts val="1150"/>
              <a:buFont typeface="Arial"/>
              <a:buChar char="❖"/>
            </a:pPr>
            <a:r>
              <a:rPr lang="en-US" sz="1150" b="0" i="0" u="none" strike="noStrike" cap="none">
                <a:solidFill>
                  <a:schemeClr val="dk1"/>
                </a:solidFill>
                <a:latin typeface="Arial"/>
                <a:ea typeface="Arial"/>
                <a:cs typeface="Arial"/>
                <a:sym typeface="Arial"/>
              </a:rPr>
              <a:t>What area was your </a:t>
            </a:r>
            <a:r>
              <a:rPr lang="en-US" sz="1150">
                <a:solidFill>
                  <a:schemeClr val="dk1"/>
                </a:solidFill>
              </a:rPr>
              <a:t>strengths/</a:t>
            </a:r>
            <a:r>
              <a:rPr lang="en-US" sz="1150" b="0" i="0" u="none" strike="noStrike" cap="none">
                <a:solidFill>
                  <a:schemeClr val="dk1"/>
                </a:solidFill>
                <a:latin typeface="Arial"/>
                <a:ea typeface="Arial"/>
                <a:cs typeface="Arial"/>
                <a:sym typeface="Arial"/>
              </a:rPr>
              <a:t>weakness and why (Personal Characteristics, Personal Conditions, or Skills and Experience)?</a:t>
            </a:r>
            <a:endParaRPr sz="1150" b="0" i="0" u="none" strike="noStrike" cap="none">
              <a:solidFill>
                <a:schemeClr val="dk1"/>
              </a:solidFill>
              <a:latin typeface="Arial"/>
              <a:ea typeface="Arial"/>
              <a:cs typeface="Arial"/>
              <a:sym typeface="Arial"/>
            </a:endParaRPr>
          </a:p>
          <a:p>
            <a:pPr marL="228600" marR="0" lvl="0" indent="-130175" algn="l" rtl="0">
              <a:lnSpc>
                <a:spcPct val="115000"/>
              </a:lnSpc>
              <a:spcBef>
                <a:spcPts val="0"/>
              </a:spcBef>
              <a:spcAft>
                <a:spcPts val="0"/>
              </a:spcAft>
              <a:buClr>
                <a:schemeClr val="dk1"/>
              </a:buClr>
              <a:buSzPts val="1150"/>
              <a:buFont typeface="Arial"/>
              <a:buChar char="❖"/>
            </a:pPr>
            <a:r>
              <a:rPr lang="en-US" sz="1150" b="0" i="0" u="none" strike="noStrike" cap="none">
                <a:solidFill>
                  <a:schemeClr val="dk1"/>
                </a:solidFill>
                <a:latin typeface="Arial"/>
                <a:ea typeface="Arial"/>
                <a:cs typeface="Arial"/>
                <a:sym typeface="Arial"/>
              </a:rPr>
              <a:t>What suggestions were made to help you become a business owner one day?</a:t>
            </a:r>
            <a:endParaRPr sz="1150" b="0" i="0" u="none" strike="noStrike" cap="none">
              <a:solidFill>
                <a:schemeClr val="dk1"/>
              </a:solidFill>
              <a:latin typeface="Arial"/>
              <a:ea typeface="Arial"/>
              <a:cs typeface="Arial"/>
              <a:sym typeface="Arial"/>
            </a:endParaRPr>
          </a:p>
          <a:p>
            <a:pPr marL="228600" marR="0" lvl="0" indent="-130175" algn="l" rtl="0">
              <a:lnSpc>
                <a:spcPct val="115000"/>
              </a:lnSpc>
              <a:spcBef>
                <a:spcPts val="0"/>
              </a:spcBef>
              <a:spcAft>
                <a:spcPts val="0"/>
              </a:spcAft>
              <a:buClr>
                <a:schemeClr val="dk1"/>
              </a:buClr>
              <a:buSzPts val="1150"/>
              <a:buChar char="❖"/>
            </a:pPr>
            <a:r>
              <a:rPr lang="en-US" sz="1150">
                <a:solidFill>
                  <a:schemeClr val="dk1"/>
                </a:solidFill>
              </a:rPr>
              <a:t>What could you do now to become a student entrepreneur?</a:t>
            </a:r>
            <a:endParaRPr sz="1150">
              <a:solidFill>
                <a:schemeClr val="dk1"/>
              </a:solidFill>
            </a:endParaRPr>
          </a:p>
        </p:txBody>
      </p:sp>
      <p:grpSp>
        <p:nvGrpSpPr>
          <p:cNvPr id="98" name="Google Shape;98;p1"/>
          <p:cNvGrpSpPr/>
          <p:nvPr/>
        </p:nvGrpSpPr>
        <p:grpSpPr>
          <a:xfrm>
            <a:off x="5040263" y="8529888"/>
            <a:ext cx="1473675" cy="461700"/>
            <a:chOff x="2828150" y="190363"/>
            <a:chExt cx="1473675" cy="461700"/>
          </a:xfrm>
        </p:grpSpPr>
        <p:pic>
          <p:nvPicPr>
            <p:cNvPr id="99" name="Google Shape;99;p1"/>
            <p:cNvPicPr preferRelativeResize="0"/>
            <p:nvPr/>
          </p:nvPicPr>
          <p:blipFill>
            <a:blip r:embed="rId6">
              <a:alphaModFix/>
            </a:blip>
            <a:stretch>
              <a:fillRect/>
            </a:stretch>
          </p:blipFill>
          <p:spPr>
            <a:xfrm>
              <a:off x="3657050" y="323996"/>
              <a:ext cx="644775" cy="194417"/>
            </a:xfrm>
            <a:prstGeom prst="rect">
              <a:avLst/>
            </a:prstGeom>
            <a:noFill/>
            <a:ln>
              <a:noFill/>
            </a:ln>
          </p:spPr>
        </p:pic>
        <p:sp>
          <p:nvSpPr>
            <p:cNvPr id="100" name="Google Shape;100;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306</Words>
  <Application>Microsoft Macintosh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6</cp:revision>
  <dcterms:created xsi:type="dcterms:W3CDTF">2021-07-05T18:56:43Z</dcterms:created>
  <dcterms:modified xsi:type="dcterms:W3CDTF">2021-09-08T17:50:45Z</dcterms:modified>
</cp:coreProperties>
</file>