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60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QtxwFBCOB/BFKyKVY4E8LJFrY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11663" y="2447131"/>
            <a:ext cx="6091873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955323" y="3790792"/>
            <a:ext cx="8136573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45077" y="2259172"/>
            <a:ext cx="8136573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507105"/>
            <a:ext cx="3094672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353628"/>
            <a:ext cx="3109913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507105"/>
            <a:ext cx="3109913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1475" y="591200"/>
            <a:ext cx="67914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b="1">
                <a:solidFill>
                  <a:srgbClr val="FFFFFF"/>
                </a:solidFill>
              </a:rPr>
              <a:t>FUTURE OF OCCUPATION (LMI)</a:t>
            </a:r>
            <a:r>
              <a:rPr lang="en-US" sz="2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WORKSHEET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71475" y="960500"/>
            <a:ext cx="355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700" b="1">
                <a:solidFill>
                  <a:srgbClr val="475F97"/>
                </a:solidFill>
              </a:rPr>
              <a:t>STUDENT DIRECTIONS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07650" y="1264350"/>
            <a:ext cx="6699900" cy="3693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>
                <a:solidFill>
                  <a:srgbClr val="475F97"/>
                </a:solidFill>
              </a:rPr>
              <a:t>U</a:t>
            </a:r>
            <a:r>
              <a:rPr lang="en-US" sz="1200" b="0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se NCcareers to learn about Labor Market Information and how it impacts career decisions.</a:t>
            </a:r>
            <a:endParaRPr sz="1200" b="0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27150" y="1694513"/>
            <a:ext cx="6660900" cy="14931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Facts about LMI:</a:t>
            </a:r>
            <a:endParaRPr sz="1300" b="1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5F97"/>
              </a:buClr>
              <a:buSzPts val="1200"/>
              <a:buFont typeface="Arial"/>
              <a:buChar char="❖"/>
            </a:pPr>
            <a:r>
              <a:rPr lang="en-US" sz="1200" b="0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Data about job outlook, earnings, and workforce statistics make up what we know as Labor Market Information.</a:t>
            </a:r>
            <a:endParaRPr sz="1200" b="0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5F97"/>
              </a:buClr>
              <a:buSzPts val="1200"/>
              <a:buFont typeface="Arial"/>
              <a:buChar char="❖"/>
            </a:pPr>
            <a:r>
              <a:rPr lang="en-US" sz="1200" b="0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In the US the BLS (Bureau of Labor Statistics) is the organization that maintains the taxonomy (SOC codes) which LMI is based.</a:t>
            </a:r>
            <a:endParaRPr sz="1200" b="0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5F97"/>
              </a:buClr>
              <a:buSzPts val="1200"/>
              <a:buFont typeface="Arial"/>
              <a:buChar char="❖"/>
            </a:pPr>
            <a:r>
              <a:rPr lang="en-US" sz="1200" b="0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Data at the state level and below is created by local agencies (i.e. LEAD) and reported up to BLS who then aggregates and reports multi-state regions and national level data.</a:t>
            </a:r>
            <a:endParaRPr sz="1200" b="0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27150" y="3248488"/>
            <a:ext cx="5455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ACTIVITY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27150" y="3694900"/>
            <a:ext cx="6660900" cy="5649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5F97"/>
              </a:buClr>
              <a:buSzPts val="1400"/>
              <a:buFont typeface="Arial"/>
              <a:buChar char="❖"/>
            </a:pPr>
            <a:r>
              <a:rPr lang="en-US">
                <a:solidFill>
                  <a:srgbClr val="475F97"/>
                </a:solidFill>
              </a:rPr>
              <a:t>P</a:t>
            </a:r>
            <a:r>
              <a:rPr lang="en-US" b="0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ick an occupation in NCcareers and answer the following questions:</a:t>
            </a:r>
            <a:endParaRPr b="0" i="0" u="none" strike="noStrike" cap="none">
              <a:solidFill>
                <a:srgbClr val="475F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rgbClr val="475F97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rgbClr val="475F97"/>
                </a:solidFill>
              </a:rPr>
              <a:t>Occupation Title:	</a:t>
            </a:r>
            <a:r>
              <a:rPr lang="en-US" i="1" u="sng">
                <a:solidFill>
                  <a:srgbClr val="475F97"/>
                </a:solidFill>
              </a:rPr>
              <a:t>__________________________________________</a:t>
            </a:r>
            <a:endParaRPr i="1" u="sng">
              <a:solidFill>
                <a:srgbClr val="475F97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u="sng">
              <a:solidFill>
                <a:srgbClr val="475F97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90025" y="4467350"/>
            <a:ext cx="1608000" cy="4710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What is the Star Rating for this occupation at the state level? </a:t>
            </a:r>
            <a:r>
              <a:rPr lang="en-US" u="sng">
                <a:solidFill>
                  <a:srgbClr val="475F97"/>
                </a:solidFill>
              </a:rPr>
              <a:t>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Does the Star Rating differ when you change the geography to the area where you want to live?</a:t>
            </a: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475F97"/>
                </a:solidFill>
              </a:rPr>
              <a:t>______________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Why do you think the rating might change? </a:t>
            </a:r>
            <a:r>
              <a:rPr lang="en-US" u="sng">
                <a:solidFill>
                  <a:srgbClr val="475F97"/>
                </a:solidFill>
              </a:rPr>
              <a:t>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rgbClr val="475F97"/>
                </a:solidFill>
              </a:rPr>
              <a:t>____________________________</a:t>
            </a:r>
            <a:endParaRPr u="sng">
              <a:solidFill>
                <a:srgbClr val="475F97"/>
              </a:solidFill>
            </a:endParaRPr>
          </a:p>
        </p:txBody>
      </p:sp>
      <p:pic>
        <p:nvPicPr>
          <p:cNvPr id="91" name="Google Shape;9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800" y="4554975"/>
            <a:ext cx="1450442" cy="61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2219350" y="4467350"/>
            <a:ext cx="2901600" cy="4710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Review the wage distribution chart. What does it tell  you?</a:t>
            </a:r>
            <a:r>
              <a:rPr lang="en-US" u="sng">
                <a:solidFill>
                  <a:srgbClr val="475F97"/>
                </a:solidFill>
              </a:rPr>
              <a:t>_____________________________________________________________________________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Why do you think three different wages are provided for each occupation (10%, 50%, 90%)?</a:t>
            </a:r>
            <a:r>
              <a:rPr lang="en-US" u="sng">
                <a:solidFill>
                  <a:srgbClr val="475F97"/>
                </a:solidFill>
              </a:rPr>
              <a:t>____________________________________________________________________________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Why would different areas of the state have different salary ranges for the same occupation?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rgbClr val="475F97"/>
                </a:solidFill>
              </a:rPr>
              <a:t>___________________________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475F97"/>
                </a:solidFill>
              </a:rPr>
              <a:t>___________________________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5242275" y="4467350"/>
            <a:ext cx="1608000" cy="4710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Is this occupation growing?</a:t>
            </a:r>
            <a:r>
              <a:rPr lang="en-US" u="sng">
                <a:solidFill>
                  <a:srgbClr val="475F97"/>
                </a:solidFill>
              </a:rPr>
              <a:t>______</a:t>
            </a: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75F97"/>
                </a:solidFill>
              </a:rPr>
              <a:t>Are there a lot of job openings?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475F97"/>
                </a:solidFill>
              </a:rPr>
              <a:t>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Would you rather work in an occupation that is growing fast or has a lot of openings?</a:t>
            </a: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475F97"/>
                </a:solidFill>
              </a:rPr>
              <a:t>_____________</a:t>
            </a:r>
            <a:endParaRPr u="sng"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75F97"/>
                </a:solidFill>
              </a:rPr>
              <a:t>Why?</a:t>
            </a:r>
            <a:r>
              <a:rPr lang="en-US" u="sng">
                <a:solidFill>
                  <a:srgbClr val="475F97"/>
                </a:solidFill>
              </a:rPr>
              <a:t>_________</a:t>
            </a:r>
            <a:endParaRPr>
              <a:solidFill>
                <a:srgbClr val="475F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rgbClr val="475F97"/>
                </a:solidFill>
              </a:rPr>
              <a:t>_______________________________________</a:t>
            </a:r>
            <a:endParaRPr>
              <a:solidFill>
                <a:srgbClr val="475F97"/>
              </a:solidFill>
            </a:endParaRPr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5898" y="4503148"/>
            <a:ext cx="719250" cy="7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6900" y="4503150"/>
            <a:ext cx="583475" cy="719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1"/>
          <p:cNvGrpSpPr/>
          <p:nvPr/>
        </p:nvGrpSpPr>
        <p:grpSpPr>
          <a:xfrm>
            <a:off x="5649863" y="71688"/>
            <a:ext cx="1473675" cy="461700"/>
            <a:chOff x="2828150" y="190363"/>
            <a:chExt cx="1473675" cy="461700"/>
          </a:xfrm>
        </p:grpSpPr>
        <p:pic>
          <p:nvPicPr>
            <p:cNvPr id="97" name="Google Shape;97;p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Vaughn, Jamie</cp:lastModifiedBy>
  <cp:revision>1</cp:revision>
  <dcterms:created xsi:type="dcterms:W3CDTF">2021-07-07T21:06:10Z</dcterms:created>
  <dcterms:modified xsi:type="dcterms:W3CDTF">2021-09-02T19:39:12Z</dcterms:modified>
</cp:coreProperties>
</file>