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ih1bPt/WD2u2wPS0EI50yBE5wb8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77" d="100"/>
          <a:sy n="77" d="100"/>
        </p:scale>
        <p:origin x="30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Arial"/>
                <a:ea typeface="Arial"/>
                <a:cs typeface="Arial"/>
                <a:sym typeface="Arial"/>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Arial"/>
                <a:ea typeface="Arial"/>
                <a:cs typeface="Arial"/>
                <a:sym typeface="Arial"/>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Arial"/>
              <a:buNone/>
              <a:defRPr sz="352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Arial"/>
                <a:ea typeface="Arial"/>
                <a:cs typeface="Arial"/>
                <a:sym typeface="Arial"/>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Arial"/>
                <a:ea typeface="Arial"/>
                <a:cs typeface="Arial"/>
                <a:sym typeface="Aria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nccareer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a:solidFill>
                  <a:srgbClr val="FFFFFF"/>
                </a:solidFill>
              </a:rPr>
              <a:t>9</a:t>
            </a:r>
            <a:r>
              <a:rPr lang="en-US" sz="2800" b="1" i="0" u="none" strike="noStrike" cap="none">
                <a:solidFill>
                  <a:srgbClr val="FFFFFF"/>
                </a:solidFill>
                <a:latin typeface="Arial"/>
                <a:ea typeface="Arial"/>
                <a:cs typeface="Arial"/>
                <a:sym typeface="Arial"/>
              </a:rPr>
              <a:t>-12</a:t>
            </a:r>
            <a:endParaRPr sz="2800" b="1" i="0" u="none" strike="noStrike" cap="none">
              <a:solidFill>
                <a:srgbClr val="FFFFFF"/>
              </a:solidFill>
              <a:latin typeface="Arial"/>
              <a:ea typeface="Arial"/>
              <a:cs typeface="Arial"/>
              <a:sym typeface="Arial"/>
            </a:endParaRPr>
          </a:p>
        </p:txBody>
      </p:sp>
      <p:sp>
        <p:nvSpPr>
          <p:cNvPr id="85" name="Google Shape;85;p1"/>
          <p:cNvSpPr txBox="1"/>
          <p:nvPr/>
        </p:nvSpPr>
        <p:spPr>
          <a:xfrm>
            <a:off x="4525450" y="25250"/>
            <a:ext cx="1246200" cy="554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Arial"/>
                <a:ea typeface="Arial"/>
                <a:cs typeface="Arial"/>
                <a:sym typeface="Arial"/>
              </a:rPr>
              <a:t>60</a:t>
            </a:r>
            <a:r>
              <a:rPr lang="en-US" sz="1200" b="1" i="0" u="none" strike="noStrike" cap="none">
                <a:solidFill>
                  <a:srgbClr val="FFFFFF"/>
                </a:solidFill>
                <a:latin typeface="Arial"/>
                <a:ea typeface="Arial"/>
                <a:cs typeface="Arial"/>
                <a:sym typeface="Arial"/>
              </a:rPr>
              <a:t> min</a:t>
            </a:r>
            <a:endParaRPr sz="1200" b="1" i="0" u="none" strike="noStrike" cap="none">
              <a:solidFill>
                <a:srgbClr val="FFFFFF"/>
              </a:solidFill>
              <a:latin typeface="Arial"/>
              <a:ea typeface="Arial"/>
              <a:cs typeface="Arial"/>
              <a:sym typeface="Arial"/>
            </a:endParaRPr>
          </a:p>
        </p:txBody>
      </p:sp>
      <p:sp>
        <p:nvSpPr>
          <p:cNvPr id="86" name="Google Shape;86;p1"/>
          <p:cNvSpPr/>
          <p:nvPr/>
        </p:nvSpPr>
        <p:spPr>
          <a:xfrm>
            <a:off x="210300" y="1237850"/>
            <a:ext cx="289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LEARNING OUTCOMES</a:t>
            </a:r>
            <a:endParaRPr sz="1600" b="0" i="0" u="none" strike="noStrike" cap="none">
              <a:solidFill>
                <a:srgbClr val="000000"/>
              </a:solidFill>
              <a:latin typeface="Arial"/>
              <a:ea typeface="Arial"/>
              <a:cs typeface="Arial"/>
              <a:sym typeface="Arial"/>
            </a:endParaRPr>
          </a:p>
        </p:txBody>
      </p:sp>
      <p:sp>
        <p:nvSpPr>
          <p:cNvPr id="87" name="Google Shape;87;p1"/>
          <p:cNvSpPr/>
          <p:nvPr/>
        </p:nvSpPr>
        <p:spPr>
          <a:xfrm>
            <a:off x="210300" y="2838050"/>
            <a:ext cx="20964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INTRODUCTION</a:t>
            </a:r>
            <a:endParaRPr sz="1600" b="0" i="0" u="none" strike="noStrike" cap="none">
              <a:solidFill>
                <a:srgbClr val="000000"/>
              </a:solidFill>
              <a:latin typeface="Arial"/>
              <a:ea typeface="Arial"/>
              <a:cs typeface="Arial"/>
              <a:sym typeface="Arial"/>
            </a:endParaRPr>
          </a:p>
        </p:txBody>
      </p:sp>
      <p:sp>
        <p:nvSpPr>
          <p:cNvPr id="88" name="Google Shape;88;p1"/>
          <p:cNvSpPr/>
          <p:nvPr/>
        </p:nvSpPr>
        <p:spPr>
          <a:xfrm>
            <a:off x="210300" y="4666850"/>
            <a:ext cx="13527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ACTIVITY</a:t>
            </a:r>
            <a:endParaRPr sz="1600" b="0" i="0" u="none" strike="noStrike" cap="none">
              <a:solidFill>
                <a:srgbClr val="000000"/>
              </a:solidFill>
              <a:latin typeface="Arial"/>
              <a:ea typeface="Arial"/>
              <a:cs typeface="Arial"/>
              <a:sym typeface="Arial"/>
            </a:endParaRPr>
          </a:p>
        </p:txBody>
      </p:sp>
      <p:sp>
        <p:nvSpPr>
          <p:cNvPr id="89" name="Google Shape;89;p1"/>
          <p:cNvSpPr/>
          <p:nvPr/>
        </p:nvSpPr>
        <p:spPr>
          <a:xfrm>
            <a:off x="210300" y="7105250"/>
            <a:ext cx="361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WRAP UP</a:t>
            </a:r>
            <a:endParaRPr sz="1600" b="0" i="0" u="none" strike="noStrike" cap="none">
              <a:solidFill>
                <a:srgbClr val="000000"/>
              </a:solidFill>
              <a:latin typeface="Arial"/>
              <a:ea typeface="Arial"/>
              <a:cs typeface="Arial"/>
              <a:sym typeface="Arial"/>
            </a:endParaRPr>
          </a:p>
        </p:txBody>
      </p:sp>
      <p:sp>
        <p:nvSpPr>
          <p:cNvPr id="90" name="Google Shape;90;p1"/>
          <p:cNvSpPr txBox="1"/>
          <p:nvPr/>
        </p:nvSpPr>
        <p:spPr>
          <a:xfrm>
            <a:off x="265989" y="1563800"/>
            <a:ext cx="3739800" cy="10752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200"/>
              <a:buFont typeface="Arial"/>
              <a:buNone/>
            </a:pPr>
            <a:r>
              <a:rPr lang="en-US" sz="1300" b="0" i="0" u="none" strike="noStrike" cap="none">
                <a:solidFill>
                  <a:srgbClr val="000000"/>
                </a:solidFill>
                <a:latin typeface="Arial"/>
                <a:ea typeface="Arial"/>
                <a:cs typeface="Arial"/>
                <a:sym typeface="Arial"/>
              </a:rPr>
              <a:t>Students recognize the potential opportunities available to them at all educational levels while focusing on possibilities specific to their unique interests.</a:t>
            </a:r>
            <a:endParaRPr sz="1300" b="0" i="0" u="none" strike="noStrike" cap="none">
              <a:solidFill>
                <a:srgbClr val="000000"/>
              </a:solidFill>
              <a:latin typeface="Arial"/>
              <a:ea typeface="Arial"/>
              <a:cs typeface="Arial"/>
              <a:sym typeface="Arial"/>
            </a:endParaRPr>
          </a:p>
        </p:txBody>
      </p:sp>
      <p:sp>
        <p:nvSpPr>
          <p:cNvPr id="91" name="Google Shape;91;p1"/>
          <p:cNvSpPr txBox="1"/>
          <p:nvPr/>
        </p:nvSpPr>
        <p:spPr>
          <a:xfrm>
            <a:off x="265989" y="3164000"/>
            <a:ext cx="3739800" cy="13053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200"/>
              <a:buFont typeface="Arial"/>
              <a:buNone/>
            </a:pPr>
            <a:r>
              <a:rPr lang="en-US" sz="1300" b="0" i="0" u="none" strike="noStrike" cap="none">
                <a:solidFill>
                  <a:srgbClr val="000000"/>
                </a:solidFill>
                <a:latin typeface="Arial"/>
                <a:ea typeface="Arial"/>
                <a:cs typeface="Arial"/>
                <a:sym typeface="Arial"/>
              </a:rPr>
              <a:t>Students will use NCcareers to explore occupations specific to their interests and career cluster data.  They will explore the different educational levels and the job opportunities to them at each of those levels.</a:t>
            </a:r>
            <a:endParaRPr sz="1300" b="0" i="0" u="none" strike="noStrike" cap="none">
              <a:solidFill>
                <a:srgbClr val="000000"/>
              </a:solidFill>
              <a:latin typeface="Arial"/>
              <a:ea typeface="Arial"/>
              <a:cs typeface="Arial"/>
              <a:sym typeface="Arial"/>
            </a:endParaRPr>
          </a:p>
        </p:txBody>
      </p:sp>
      <p:sp>
        <p:nvSpPr>
          <p:cNvPr id="92" name="Google Shape;92;p1"/>
          <p:cNvSpPr txBox="1"/>
          <p:nvPr/>
        </p:nvSpPr>
        <p:spPr>
          <a:xfrm>
            <a:off x="265989" y="4992800"/>
            <a:ext cx="3739800" cy="203386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171450" marR="0" lvl="0" indent="-139700" algn="l" rtl="0">
              <a:lnSpc>
                <a:spcPct val="115000"/>
              </a:lnSpc>
              <a:spcBef>
                <a:spcPts val="0"/>
              </a:spcBef>
              <a:spcAft>
                <a:spcPts val="0"/>
              </a:spcAft>
              <a:buClr>
                <a:srgbClr val="000000"/>
              </a:buClr>
              <a:buSzPts val="1300"/>
              <a:buFont typeface="Arial"/>
              <a:buChar char="●"/>
            </a:pPr>
            <a:r>
              <a:rPr lang="en-US" sz="1300" b="1" i="0" u="none" strike="noStrike" cap="none" dirty="0">
                <a:solidFill>
                  <a:srgbClr val="000000"/>
                </a:solidFill>
                <a:latin typeface="Arial"/>
                <a:ea typeface="Arial"/>
                <a:cs typeface="Arial"/>
                <a:sym typeface="Arial"/>
              </a:rPr>
              <a:t>RESEARCH:</a:t>
            </a:r>
            <a:r>
              <a:rPr lang="en-US" sz="1300" b="0" i="0" u="none" strike="noStrike" cap="none" dirty="0">
                <a:solidFill>
                  <a:srgbClr val="000000"/>
                </a:solidFill>
                <a:latin typeface="Arial"/>
                <a:ea typeface="Arial"/>
                <a:cs typeface="Arial"/>
                <a:sym typeface="Arial"/>
              </a:rPr>
              <a:t> Students will research different occupations by selecting specific educational levels.</a:t>
            </a:r>
            <a:endParaRPr sz="1300" b="0" i="0" u="none" strike="noStrike" cap="none" dirty="0">
              <a:solidFill>
                <a:srgbClr val="000000"/>
              </a:solidFill>
              <a:latin typeface="Arial"/>
              <a:ea typeface="Arial"/>
              <a:cs typeface="Arial"/>
              <a:sym typeface="Arial"/>
            </a:endParaRPr>
          </a:p>
          <a:p>
            <a:pPr marL="171450" marR="0" lvl="0" indent="-139700" algn="l" rtl="0">
              <a:lnSpc>
                <a:spcPct val="115000"/>
              </a:lnSpc>
              <a:spcBef>
                <a:spcPts val="1000"/>
              </a:spcBef>
              <a:spcAft>
                <a:spcPts val="0"/>
              </a:spcAft>
              <a:buClr>
                <a:srgbClr val="000000"/>
              </a:buClr>
              <a:buSzPts val="1300"/>
              <a:buFont typeface="Arial"/>
              <a:buChar char="●"/>
            </a:pPr>
            <a:r>
              <a:rPr lang="en-US" sz="1300" b="1" i="0" u="none" strike="noStrike" cap="none" dirty="0">
                <a:solidFill>
                  <a:srgbClr val="000000"/>
                </a:solidFill>
                <a:latin typeface="Arial"/>
                <a:ea typeface="Arial"/>
                <a:cs typeface="Arial"/>
                <a:sym typeface="Arial"/>
              </a:rPr>
              <a:t>RECORD: </a:t>
            </a:r>
            <a:r>
              <a:rPr lang="en-US" sz="1300" b="0" i="0" u="none" strike="noStrike" cap="none" dirty="0">
                <a:solidFill>
                  <a:srgbClr val="000000"/>
                </a:solidFill>
                <a:latin typeface="Arial"/>
                <a:ea typeface="Arial"/>
                <a:cs typeface="Arial"/>
                <a:sym typeface="Arial"/>
              </a:rPr>
              <a:t>Students will complete a table to compare each occupation.</a:t>
            </a:r>
            <a:endParaRPr sz="13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r>
              <a:rPr lang="en-US" sz="1200" b="1" i="0" u="sng" strike="noStrike" cap="none" dirty="0">
                <a:solidFill>
                  <a:schemeClr val="tx1"/>
                </a:solidFill>
                <a:latin typeface="Arial"/>
                <a:ea typeface="Arial"/>
                <a:cs typeface="Arial"/>
                <a:sym typeface="Arial"/>
              </a:rPr>
              <a:t>What can I do with that education? Record Sheet</a:t>
            </a:r>
            <a:endParaRPr sz="1200" b="1" i="0" u="none" strike="noStrike" cap="none" dirty="0">
              <a:solidFill>
                <a:schemeClr val="tx1"/>
              </a:solidFill>
              <a:latin typeface="Arial"/>
              <a:ea typeface="Arial"/>
              <a:cs typeface="Arial"/>
              <a:sym typeface="Arial"/>
            </a:endParaRPr>
          </a:p>
          <a:p>
            <a:pPr marL="171450" marR="0" lvl="0" indent="-139700" algn="l" rtl="0">
              <a:lnSpc>
                <a:spcPct val="115000"/>
              </a:lnSpc>
              <a:spcBef>
                <a:spcPts val="1000"/>
              </a:spcBef>
              <a:spcAft>
                <a:spcPts val="0"/>
              </a:spcAft>
              <a:buClr>
                <a:srgbClr val="000000"/>
              </a:buClr>
              <a:buSzPts val="1300"/>
              <a:buFont typeface="Arial"/>
              <a:buChar char="●"/>
            </a:pPr>
            <a:r>
              <a:rPr lang="en-US" sz="1300" b="1" i="0" u="none" strike="noStrike" cap="none" dirty="0">
                <a:solidFill>
                  <a:srgbClr val="000000"/>
                </a:solidFill>
                <a:latin typeface="Arial"/>
                <a:ea typeface="Arial"/>
                <a:cs typeface="Arial"/>
                <a:sym typeface="Arial"/>
              </a:rPr>
              <a:t>SHARE AND DISCUSS</a:t>
            </a:r>
            <a:endParaRPr sz="1300" b="1" i="0" u="none" strike="noStrike" cap="none" dirty="0">
              <a:solidFill>
                <a:srgbClr val="000000"/>
              </a:solidFill>
              <a:latin typeface="Arial"/>
              <a:ea typeface="Arial"/>
              <a:cs typeface="Arial"/>
              <a:sym typeface="Arial"/>
            </a:endParaRPr>
          </a:p>
        </p:txBody>
      </p:sp>
      <p:sp>
        <p:nvSpPr>
          <p:cNvPr id="93" name="Google Shape;93;p1"/>
          <p:cNvSpPr txBox="1"/>
          <p:nvPr/>
        </p:nvSpPr>
        <p:spPr>
          <a:xfrm>
            <a:off x="265989" y="7431200"/>
            <a:ext cx="3739800" cy="14454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171450" marR="0" lvl="0" indent="-139700" algn="l" rtl="0">
              <a:lnSpc>
                <a:spcPct val="115000"/>
              </a:lnSpc>
              <a:spcBef>
                <a:spcPts val="0"/>
              </a:spcBef>
              <a:spcAft>
                <a:spcPts val="0"/>
              </a:spcAft>
              <a:buClr>
                <a:srgbClr val="000000"/>
              </a:buClr>
              <a:buSzPts val="1300"/>
              <a:buFont typeface="Arial"/>
              <a:buChar char="●"/>
            </a:pPr>
            <a:r>
              <a:rPr lang="en-US" sz="1300" b="0" i="0" u="none" strike="noStrike" cap="none">
                <a:solidFill>
                  <a:srgbClr val="000000"/>
                </a:solidFill>
                <a:latin typeface="Arial"/>
                <a:ea typeface="Arial"/>
                <a:cs typeface="Arial"/>
                <a:sym typeface="Arial"/>
              </a:rPr>
              <a:t>In groups, have students share their results of their research.</a:t>
            </a:r>
            <a:endParaRPr sz="1300" b="0" i="0" u="none" strike="noStrike" cap="none">
              <a:solidFill>
                <a:srgbClr val="000000"/>
              </a:solidFill>
              <a:latin typeface="Arial"/>
              <a:ea typeface="Arial"/>
              <a:cs typeface="Arial"/>
              <a:sym typeface="Arial"/>
            </a:endParaRPr>
          </a:p>
          <a:p>
            <a:pPr marL="342900" marR="0" lvl="1" indent="-139700" algn="l" rtl="0">
              <a:lnSpc>
                <a:spcPct val="150000"/>
              </a:lnSpc>
              <a:spcBef>
                <a:spcPts val="0"/>
              </a:spcBef>
              <a:spcAft>
                <a:spcPts val="0"/>
              </a:spcAft>
              <a:buClr>
                <a:srgbClr val="000000"/>
              </a:buClr>
              <a:buSzPts val="1300"/>
              <a:buFont typeface="Arial"/>
              <a:buChar char="○"/>
            </a:pPr>
            <a:r>
              <a:rPr lang="en-US" sz="1300" b="0" i="0" u="none" strike="noStrike" cap="none">
                <a:solidFill>
                  <a:srgbClr val="000000"/>
                </a:solidFill>
                <a:latin typeface="Arial"/>
                <a:ea typeface="Arial"/>
                <a:cs typeface="Arial"/>
                <a:sym typeface="Arial"/>
              </a:rPr>
              <a:t>What did they find surprising?  </a:t>
            </a:r>
            <a:endParaRPr sz="1300" b="0" i="0" u="none" strike="noStrike" cap="none">
              <a:solidFill>
                <a:srgbClr val="000000"/>
              </a:solidFill>
              <a:latin typeface="Arial"/>
              <a:ea typeface="Arial"/>
              <a:cs typeface="Arial"/>
              <a:sym typeface="Arial"/>
            </a:endParaRPr>
          </a:p>
          <a:p>
            <a:pPr marL="342900" marR="0" lvl="1" indent="-139700" algn="l" rtl="0">
              <a:lnSpc>
                <a:spcPct val="150000"/>
              </a:lnSpc>
              <a:spcBef>
                <a:spcPts val="0"/>
              </a:spcBef>
              <a:spcAft>
                <a:spcPts val="0"/>
              </a:spcAft>
              <a:buClr>
                <a:srgbClr val="000000"/>
              </a:buClr>
              <a:buSzPts val="1300"/>
              <a:buFont typeface="Arial"/>
              <a:buChar char="○"/>
            </a:pPr>
            <a:r>
              <a:rPr lang="en-US" sz="1300" b="0" i="0" u="none" strike="noStrike" cap="none">
                <a:solidFill>
                  <a:srgbClr val="000000"/>
                </a:solidFill>
                <a:latin typeface="Arial"/>
                <a:ea typeface="Arial"/>
                <a:cs typeface="Arial"/>
                <a:sym typeface="Arial"/>
              </a:rPr>
              <a:t>Would they consider any of these careers?</a:t>
            </a:r>
            <a:endParaRPr sz="1300" b="0" i="0" u="none" strike="noStrike" cap="none">
              <a:solidFill>
                <a:srgbClr val="000000"/>
              </a:solidFill>
              <a:latin typeface="Arial"/>
              <a:ea typeface="Arial"/>
              <a:cs typeface="Arial"/>
              <a:sym typeface="Arial"/>
            </a:endParaRPr>
          </a:p>
          <a:p>
            <a:pPr marL="171450" marR="0" lvl="0" indent="-139700" algn="l" rtl="0">
              <a:lnSpc>
                <a:spcPct val="150000"/>
              </a:lnSpc>
              <a:spcBef>
                <a:spcPts val="0"/>
              </a:spcBef>
              <a:spcAft>
                <a:spcPts val="0"/>
              </a:spcAft>
              <a:buClr>
                <a:srgbClr val="000000"/>
              </a:buClr>
              <a:buSzPts val="1300"/>
              <a:buFont typeface="Arial"/>
              <a:buChar char="●"/>
            </a:pPr>
            <a:r>
              <a:rPr lang="en-US" sz="1300" b="0" i="0" u="none" strike="noStrike" cap="none">
                <a:solidFill>
                  <a:srgbClr val="000000"/>
                </a:solidFill>
                <a:latin typeface="Arial"/>
                <a:ea typeface="Arial"/>
                <a:cs typeface="Arial"/>
                <a:sym typeface="Arial"/>
              </a:rPr>
              <a:t>Share out some answers with the class.</a:t>
            </a:r>
            <a:endParaRPr sz="1300" b="0" i="0" u="none" strike="noStrike" cap="none">
              <a:solidFill>
                <a:srgbClr val="000000"/>
              </a:solidFill>
              <a:latin typeface="Arial"/>
              <a:ea typeface="Arial"/>
              <a:cs typeface="Arial"/>
              <a:sym typeface="Arial"/>
            </a:endParaRPr>
          </a:p>
        </p:txBody>
      </p:sp>
      <p:sp>
        <p:nvSpPr>
          <p:cNvPr id="94" name="Google Shape;94;p1"/>
          <p:cNvSpPr/>
          <p:nvPr/>
        </p:nvSpPr>
        <p:spPr>
          <a:xfrm>
            <a:off x="4325100" y="1237850"/>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sng" strike="noStrike" cap="none">
                <a:solidFill>
                  <a:schemeClr val="lt1"/>
                </a:solidFill>
                <a:latin typeface="Georgia"/>
                <a:ea typeface="Georgia"/>
                <a:cs typeface="Georgia"/>
                <a:sym typeface="Georgia"/>
              </a:rPr>
              <a:t>DIRECTIONS</a:t>
            </a:r>
            <a:endParaRPr sz="1300" b="0" i="0" u="sng" strike="noStrike" cap="none">
              <a:solidFill>
                <a:schemeClr val="lt1"/>
              </a:solidFill>
              <a:latin typeface="Georgia"/>
              <a:ea typeface="Georgia"/>
              <a:cs typeface="Georgia"/>
              <a:sym typeface="Georgia"/>
            </a:endParaRPr>
          </a:p>
        </p:txBody>
      </p:sp>
      <p:sp>
        <p:nvSpPr>
          <p:cNvPr id="95" name="Google Shape;95;p1"/>
          <p:cNvSpPr txBox="1"/>
          <p:nvPr/>
        </p:nvSpPr>
        <p:spPr>
          <a:xfrm>
            <a:off x="4453500" y="1800625"/>
            <a:ext cx="2539500" cy="6337800"/>
          </a:xfrm>
          <a:prstGeom prst="rect">
            <a:avLst/>
          </a:prstGeom>
          <a:noFill/>
          <a:ln>
            <a:noFill/>
          </a:ln>
        </p:spPr>
        <p:txBody>
          <a:bodyPr spcFirstLastPara="1" wrap="square" lIns="91425" tIns="91425" rIns="91425" bIns="91425" anchor="t" anchorCtr="0">
            <a:spAutoFit/>
          </a:bodyPr>
          <a:lstStyle/>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Go to </a:t>
            </a:r>
            <a:r>
              <a:rPr lang="en-US" sz="1300" b="0" i="0" u="sng" strike="noStrike" cap="none">
                <a:solidFill>
                  <a:schemeClr val="lt1"/>
                </a:solidFill>
                <a:latin typeface="Georgia"/>
                <a:ea typeface="Georgia"/>
                <a:cs typeface="Georgia"/>
                <a:sym typeface="Georgia"/>
                <a:hlinkClick r:id="rId4">
                  <a:extLst>
                    <a:ext uri="{A12FA001-AC4F-418D-AE19-62706E023703}">
                      <ahyp:hlinkClr xmlns:ahyp="http://schemas.microsoft.com/office/drawing/2018/hyperlinkcolor" val="tx"/>
                    </a:ext>
                  </a:extLst>
                </a:hlinkClick>
              </a:rPr>
              <a:t>NCcareers.org</a:t>
            </a:r>
            <a:endParaRPr sz="1300" b="0" i="0" u="none" strike="noStrike" cap="none">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Select </a:t>
            </a:r>
            <a:r>
              <a:rPr lang="en-US" sz="1300" b="1" i="0" u="none" strike="noStrike" cap="none">
                <a:solidFill>
                  <a:schemeClr val="lt1"/>
                </a:solidFill>
                <a:latin typeface="Georgia"/>
                <a:ea typeface="Georgia"/>
                <a:cs typeface="Georgia"/>
                <a:sym typeface="Georgia"/>
              </a:rPr>
              <a:t>Explore Occupations</a:t>
            </a:r>
            <a:endParaRPr sz="1300" b="0" i="0" u="none" strike="noStrike" cap="none">
              <a:solidFill>
                <a:schemeClr val="lt1"/>
              </a:solidFill>
              <a:latin typeface="Georgia"/>
              <a:ea typeface="Georgia"/>
              <a:cs typeface="Georgia"/>
              <a:sym typeface="Georgia"/>
            </a:endParaRPr>
          </a:p>
          <a:p>
            <a:pPr marL="0" marR="0" lvl="0" indent="0" algn="l" rtl="0">
              <a:lnSpc>
                <a:spcPct val="150000"/>
              </a:lnSpc>
              <a:spcBef>
                <a:spcPts val="0"/>
              </a:spcBef>
              <a:spcAft>
                <a:spcPts val="0"/>
              </a:spcAft>
              <a:buClr>
                <a:srgbClr val="000000"/>
              </a:buClr>
              <a:buSzPts val="1300"/>
              <a:buFont typeface="Arial"/>
              <a:buNone/>
            </a:pPr>
            <a:r>
              <a:rPr lang="en-US" sz="1300" b="0" i="1" u="none" strike="noStrike" cap="none">
                <a:solidFill>
                  <a:schemeClr val="lt1"/>
                </a:solidFill>
                <a:latin typeface="Georgia"/>
                <a:ea typeface="Georgia"/>
                <a:cs typeface="Georgia"/>
                <a:sym typeface="Georgia"/>
              </a:rPr>
              <a:t>Using your survey results from previous activities…</a:t>
            </a:r>
            <a:endParaRPr sz="1300" b="0" i="1" u="none" strike="noStrike" cap="none">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Filter your Top Career Cluster</a:t>
            </a:r>
            <a:endParaRPr sz="1300" b="0" i="0" u="none" strike="noStrike" cap="none">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Filter your Top Interest</a:t>
            </a:r>
            <a:endParaRPr sz="1300" b="0" i="0" u="none" strike="noStrike" cap="none">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Select each education level (one at time)</a:t>
            </a:r>
            <a:endParaRPr sz="1300" b="0" i="0" u="none" strike="noStrike" cap="none">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Research occupations that fall under that particular educational level</a:t>
            </a:r>
            <a:endParaRPr sz="1300" b="0" i="0" u="none" strike="noStrike" cap="none">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Fill in the information needed on  the table</a:t>
            </a:r>
            <a:endParaRPr sz="1300" b="0" i="0" u="none" strike="noStrike" cap="none">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a:solidFill>
                  <a:schemeClr val="lt1"/>
                </a:solidFill>
                <a:latin typeface="Georgia"/>
                <a:ea typeface="Georgia"/>
                <a:cs typeface="Georgia"/>
                <a:sym typeface="Georgia"/>
              </a:rPr>
              <a:t>Repeat for each occupation level </a:t>
            </a:r>
            <a:endParaRPr sz="1300" b="0" i="0" u="none" strike="noStrike" cap="none">
              <a:solidFill>
                <a:schemeClr val="lt1"/>
              </a:solidFill>
              <a:latin typeface="Georgia"/>
              <a:ea typeface="Georgia"/>
              <a:cs typeface="Georgia"/>
              <a:sym typeface="Georgia"/>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a:solidFill>
                <a:schemeClr val="lt1"/>
              </a:solidFill>
              <a:latin typeface="Georgia"/>
              <a:ea typeface="Georgia"/>
              <a:cs typeface="Georgia"/>
              <a:sym typeface="Georgia"/>
            </a:endParaRPr>
          </a:p>
          <a:p>
            <a:pPr marL="0" marR="0" lvl="0" indent="0" algn="l" rtl="0">
              <a:lnSpc>
                <a:spcPct val="115000"/>
              </a:lnSpc>
              <a:spcBef>
                <a:spcPts val="0"/>
              </a:spcBef>
              <a:spcAft>
                <a:spcPts val="0"/>
              </a:spcAft>
              <a:buClr>
                <a:srgbClr val="000000"/>
              </a:buClr>
              <a:buSzPts val="1300"/>
              <a:buFont typeface="Arial"/>
              <a:buNone/>
            </a:pPr>
            <a:r>
              <a:rPr lang="en-US" sz="1300" b="0" i="0" u="none" strike="noStrike" cap="none">
                <a:solidFill>
                  <a:schemeClr val="lt1"/>
                </a:solidFill>
                <a:latin typeface="Georgia"/>
                <a:ea typeface="Georgia"/>
                <a:cs typeface="Georgia"/>
                <a:sym typeface="Georgia"/>
              </a:rPr>
              <a:t>*If no occupations populate for a certain education level, try adding a career cluster or interest to your filter to allow for more results.</a:t>
            </a:r>
            <a:endParaRPr sz="1300" b="0" i="0" u="none" strike="noStrike" cap="none">
              <a:solidFill>
                <a:schemeClr val="lt1"/>
              </a:solidFill>
              <a:latin typeface="Georgia"/>
              <a:ea typeface="Georgia"/>
              <a:cs typeface="Georgia"/>
              <a:sym typeface="Georgia"/>
            </a:endParaRPr>
          </a:p>
        </p:txBody>
      </p:sp>
      <p:sp>
        <p:nvSpPr>
          <p:cNvPr id="96" name="Google Shape;96;p1"/>
          <p:cNvSpPr/>
          <p:nvPr/>
        </p:nvSpPr>
        <p:spPr>
          <a:xfrm>
            <a:off x="210300" y="743600"/>
            <a:ext cx="38421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300"/>
              </a:spcBef>
              <a:spcAft>
                <a:spcPts val="0"/>
              </a:spcAft>
              <a:buClr>
                <a:schemeClr val="dk1"/>
              </a:buClr>
              <a:buSzPts val="1800"/>
              <a:buFont typeface="Arial"/>
              <a:buNone/>
            </a:pPr>
            <a:r>
              <a:rPr lang="en-US" sz="1400" b="1" i="0" u="none" strike="noStrike" cap="none" dirty="0">
                <a:solidFill>
                  <a:schemeClr val="lt1"/>
                </a:solidFill>
                <a:latin typeface="Arial"/>
                <a:ea typeface="Arial"/>
                <a:cs typeface="Arial"/>
                <a:sym typeface="Arial"/>
              </a:rPr>
              <a:t>WHAT CAN I DO WITH THAT EDUCATION?</a:t>
            </a:r>
            <a:endParaRPr sz="10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900" b="1" i="0" u="none" strike="noStrike" cap="none" dirty="0">
              <a:solidFill>
                <a:srgbClr val="FFFFFF"/>
              </a:solidFill>
              <a:latin typeface="Arial"/>
              <a:ea typeface="Arial"/>
              <a:cs typeface="Arial"/>
              <a:sym typeface="Arial"/>
            </a:endParaRPr>
          </a:p>
        </p:txBody>
      </p:sp>
      <p:grpSp>
        <p:nvGrpSpPr>
          <p:cNvPr id="97" name="Google Shape;97;p1"/>
          <p:cNvGrpSpPr/>
          <p:nvPr/>
        </p:nvGrpSpPr>
        <p:grpSpPr>
          <a:xfrm>
            <a:off x="5040263" y="8529888"/>
            <a:ext cx="1473675" cy="461700"/>
            <a:chOff x="2828150" y="190363"/>
            <a:chExt cx="1473675" cy="461700"/>
          </a:xfrm>
        </p:grpSpPr>
        <p:pic>
          <p:nvPicPr>
            <p:cNvPr id="98" name="Google Shape;98;p1"/>
            <p:cNvPicPr preferRelativeResize="0"/>
            <p:nvPr/>
          </p:nvPicPr>
          <p:blipFill>
            <a:blip r:embed="rId5">
              <a:alphaModFix/>
            </a:blip>
            <a:stretch>
              <a:fillRect/>
            </a:stretch>
          </p:blipFill>
          <p:spPr>
            <a:xfrm>
              <a:off x="3657050" y="323996"/>
              <a:ext cx="644775" cy="194417"/>
            </a:xfrm>
            <a:prstGeom prst="rect">
              <a:avLst/>
            </a:prstGeom>
            <a:noFill/>
            <a:ln>
              <a:noFill/>
            </a:ln>
          </p:spPr>
        </p:pic>
        <p:sp>
          <p:nvSpPr>
            <p:cNvPr id="99" name="Google Shape;99;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236</Words>
  <Application>Microsoft Macintosh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Foram Shah</cp:lastModifiedBy>
  <cp:revision>3</cp:revision>
  <dcterms:created xsi:type="dcterms:W3CDTF">2021-07-05T18:56:43Z</dcterms:created>
  <dcterms:modified xsi:type="dcterms:W3CDTF">2021-09-08T18:01:41Z</dcterms:modified>
</cp:coreProperties>
</file>